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26"/>
  </p:notesMasterIdLst>
  <p:handoutMasterIdLst>
    <p:handoutMasterId r:id="rId27"/>
  </p:handoutMasterIdLst>
  <p:sldIdLst>
    <p:sldId id="434" r:id="rId5"/>
    <p:sldId id="4231" r:id="rId6"/>
    <p:sldId id="4238" r:id="rId7"/>
    <p:sldId id="4239" r:id="rId8"/>
    <p:sldId id="4246" r:id="rId9"/>
    <p:sldId id="4247" r:id="rId10"/>
    <p:sldId id="4248" r:id="rId11"/>
    <p:sldId id="4249" r:id="rId12"/>
    <p:sldId id="4244" r:id="rId13"/>
    <p:sldId id="4234" r:id="rId14"/>
    <p:sldId id="4240" r:id="rId15"/>
    <p:sldId id="4235" r:id="rId16"/>
    <p:sldId id="4241" r:id="rId17"/>
    <p:sldId id="4245" r:id="rId18"/>
    <p:sldId id="4236" r:id="rId19"/>
    <p:sldId id="4242" r:id="rId20"/>
    <p:sldId id="4250" r:id="rId21"/>
    <p:sldId id="4243" r:id="rId22"/>
    <p:sldId id="4252" r:id="rId23"/>
    <p:sldId id="4253" r:id="rId24"/>
    <p:sldId id="4251"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688" userDrawn="1">
          <p15:clr>
            <a:srgbClr val="A4A3A4"/>
          </p15:clr>
        </p15:guide>
        <p15:guide id="3" pos="5616" userDrawn="1">
          <p15:clr>
            <a:srgbClr val="A4A3A4"/>
          </p15:clr>
        </p15:guide>
        <p15:guide id="4" orient="horz" pos="408" userDrawn="1">
          <p15:clr>
            <a:srgbClr val="A4A3A4"/>
          </p15:clr>
        </p15:guide>
        <p15:guide id="5" orient="horz" pos="3984" userDrawn="1">
          <p15:clr>
            <a:srgbClr val="A4A3A4"/>
          </p15:clr>
        </p15:guide>
        <p15:guide id="6" orient="horz" pos="672" userDrawn="1">
          <p15:clr>
            <a:srgbClr val="A4A3A4"/>
          </p15:clr>
        </p15:guide>
        <p15:guide id="7" orient="horz" pos="2064" userDrawn="1">
          <p15:clr>
            <a:srgbClr val="A4A3A4"/>
          </p15:clr>
        </p15:guide>
        <p15:guide id="8" orient="horz" pos="3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DAE"/>
    <a:srgbClr val="35302C"/>
    <a:srgbClr val="696158"/>
    <a:srgbClr val="298FC2"/>
    <a:srgbClr val="B58500"/>
    <a:srgbClr val="A8AD00"/>
    <a:srgbClr val="E57200"/>
    <a:srgbClr val="890C58"/>
    <a:srgbClr val="C04C36"/>
    <a:srgbClr val="1B80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36" autoAdjust="0"/>
    <p:restoredTop sz="95000"/>
  </p:normalViewPr>
  <p:slideViewPr>
    <p:cSldViewPr snapToGrid="0" snapToObjects="1" showGuides="1">
      <p:cViewPr varScale="1">
        <p:scale>
          <a:sx n="63" d="100"/>
          <a:sy n="63" d="100"/>
        </p:scale>
        <p:origin x="1064" y="48"/>
      </p:cViewPr>
      <p:guideLst>
        <p:guide pos="2688"/>
        <p:guide pos="5616"/>
        <p:guide orient="horz" pos="408"/>
        <p:guide orient="horz" pos="3984"/>
        <p:guide orient="horz" pos="672"/>
        <p:guide orient="horz" pos="2064"/>
        <p:guide orient="horz" pos="3744"/>
      </p:guideLst>
    </p:cSldViewPr>
  </p:slideViewPr>
  <p:outlineViewPr>
    <p:cViewPr>
      <p:scale>
        <a:sx n="100" d="100"/>
        <a:sy n="100" d="100"/>
      </p:scale>
      <p:origin x="0" y="-98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7FB3CA-3EEA-6E41-A809-A5092A842654}" type="datetimeFigureOut">
              <a:rPr lang="en-US" smtClean="0"/>
              <a:t>7/14/2020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64857C5-EE7B-9A4B-B29F-719AACE15262}" type="slidenum">
              <a:rPr lang="en-US" smtClean="0"/>
              <a:t>‹#›</a:t>
            </a:fld>
            <a:endParaRPr lang="en-US"/>
          </a:p>
        </p:txBody>
      </p:sp>
    </p:spTree>
    <p:extLst>
      <p:ext uri="{BB962C8B-B14F-4D97-AF65-F5344CB8AC3E}">
        <p14:creationId xmlns:p14="http://schemas.microsoft.com/office/powerpoint/2010/main" val="242441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6C473D2-B880-3444-8712-73A9C63BB8D0}" type="datetimeFigureOut">
              <a:rPr lang="en-US" smtClean="0"/>
              <a:t>7/14/2020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5C45EB7-FEBA-E748-9E24-EC455650DC86}" type="slidenum">
              <a:rPr lang="en-US" smtClean="0"/>
              <a:t>‹#›</a:t>
            </a:fld>
            <a:endParaRPr lang="en-US"/>
          </a:p>
        </p:txBody>
      </p:sp>
    </p:spTree>
    <p:extLst>
      <p:ext uri="{BB962C8B-B14F-4D97-AF65-F5344CB8AC3E}">
        <p14:creationId xmlns:p14="http://schemas.microsoft.com/office/powerpoint/2010/main" val="14223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1: Photo">
    <p:spTree>
      <p:nvGrpSpPr>
        <p:cNvPr id="1" name=""/>
        <p:cNvGrpSpPr/>
        <p:nvPr/>
      </p:nvGrpSpPr>
      <p:grpSpPr>
        <a:xfrm>
          <a:off x="0" y="0"/>
          <a:ext cx="0" cy="0"/>
          <a:chOff x="0" y="0"/>
          <a:chExt cx="0" cy="0"/>
        </a:xfrm>
      </p:grpSpPr>
      <p:sp>
        <p:nvSpPr>
          <p:cNvPr id="5" name="Rectangle 4"/>
          <p:cNvSpPr/>
          <p:nvPr userDrawn="1"/>
        </p:nvSpPr>
        <p:spPr>
          <a:xfrm>
            <a:off x="11454714" y="6396377"/>
            <a:ext cx="259491" cy="26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p:cNvPicPr>
          <p:nvPr userDrawn="1"/>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2915" b="24374"/>
          <a:stretch/>
        </p:blipFill>
        <p:spPr>
          <a:xfrm>
            <a:off x="0" y="0"/>
            <a:ext cx="12192000" cy="5943600"/>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74454" y="6076751"/>
            <a:ext cx="1388952" cy="639252"/>
          </a:xfrm>
          <a:prstGeom prst="rect">
            <a:avLst/>
          </a:prstGeom>
        </p:spPr>
      </p:pic>
      <p:sp>
        <p:nvSpPr>
          <p:cNvPr id="2" name="Title 1"/>
          <p:cNvSpPr>
            <a:spLocks noGrp="1"/>
          </p:cNvSpPr>
          <p:nvPr>
            <p:ph type="ctrTitle" hasCustomPrompt="1"/>
          </p:nvPr>
        </p:nvSpPr>
        <p:spPr>
          <a:xfrm>
            <a:off x="613641" y="1161552"/>
            <a:ext cx="5087248" cy="2940186"/>
          </a:xfrm>
        </p:spPr>
        <p:txBody>
          <a:bodyPr anchor="b">
            <a:normAutofit/>
          </a:bodyPr>
          <a:lstStyle>
            <a:lvl1pPr algn="l">
              <a:defRPr sz="5000">
                <a:solidFill>
                  <a:schemeClr val="bg1"/>
                </a:solidFill>
                <a:latin typeface="Roboto Slab Light"/>
              </a:defRPr>
            </a:lvl1pPr>
          </a:lstStyle>
          <a:p>
            <a:r>
              <a:rPr lang="en-US" dirty="0"/>
              <a:t>Click to add Headline</a:t>
            </a:r>
          </a:p>
        </p:txBody>
      </p:sp>
      <p:sp>
        <p:nvSpPr>
          <p:cNvPr id="3" name="Subtitle 2"/>
          <p:cNvSpPr>
            <a:spLocks noGrp="1"/>
          </p:cNvSpPr>
          <p:nvPr>
            <p:ph type="subTitle" idx="1" hasCustomPrompt="1"/>
          </p:nvPr>
        </p:nvSpPr>
        <p:spPr>
          <a:xfrm>
            <a:off x="613641" y="4236160"/>
            <a:ext cx="10991088" cy="803366"/>
          </a:xfrm>
        </p:spPr>
        <p:txBody>
          <a:bodyPr>
            <a:normAutofit/>
          </a:bodyPr>
          <a:lstStyle>
            <a:lvl1pPr marL="0" indent="0" algn="l">
              <a:lnSpc>
                <a:spcPct val="100000"/>
              </a:lnSpc>
              <a:buNone/>
              <a:defRPr sz="2800">
                <a:solidFill>
                  <a:schemeClr val="bg1"/>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 Title</a:t>
            </a:r>
          </a:p>
        </p:txBody>
      </p:sp>
      <p:sp>
        <p:nvSpPr>
          <p:cNvPr id="11" name="Text Placeholder 10"/>
          <p:cNvSpPr>
            <a:spLocks noGrp="1"/>
          </p:cNvSpPr>
          <p:nvPr>
            <p:ph type="body" sz="quarter" idx="10" hasCustomPrompt="1"/>
          </p:nvPr>
        </p:nvSpPr>
        <p:spPr>
          <a:xfrm>
            <a:off x="4187951" y="6108192"/>
            <a:ext cx="7416777" cy="557784"/>
          </a:xfrm>
        </p:spPr>
        <p:txBody>
          <a:bodyPr anchor="ctr" anchorCtr="0">
            <a:normAutofit/>
          </a:bodyPr>
          <a:lstStyle>
            <a:lvl1pPr>
              <a:defRPr sz="3000">
                <a:solidFill>
                  <a:srgbClr val="298FC2"/>
                </a:solidFill>
                <a:latin typeface="Roboto Slab"/>
              </a:defRPr>
            </a:lvl1pPr>
          </a:lstStyle>
          <a:p>
            <a:pPr lvl="0"/>
            <a:r>
              <a:rPr lang="en-US" dirty="0"/>
              <a:t>Group Name</a:t>
            </a:r>
          </a:p>
        </p:txBody>
      </p:sp>
      <p:sp>
        <p:nvSpPr>
          <p:cNvPr id="7" name="Text Placeholder 4"/>
          <p:cNvSpPr>
            <a:spLocks noGrp="1"/>
          </p:cNvSpPr>
          <p:nvPr>
            <p:ph type="body" sz="quarter" idx="11" hasCustomPrompt="1"/>
          </p:nvPr>
        </p:nvSpPr>
        <p:spPr>
          <a:xfrm>
            <a:off x="614363" y="5090135"/>
            <a:ext cx="6953250" cy="462674"/>
          </a:xfrm>
        </p:spPr>
        <p:txBody>
          <a:bodyPr anchor="ctr" anchorCtr="0">
            <a:normAutofit/>
          </a:bodyPr>
          <a:lstStyle>
            <a:lvl1pPr>
              <a:lnSpc>
                <a:spcPct val="100000"/>
              </a:lnSpc>
              <a:spcBef>
                <a:spcPts val="0"/>
              </a:spcBef>
              <a:defRPr sz="2000">
                <a:solidFill>
                  <a:schemeClr val="bg1"/>
                </a:solidFill>
                <a:latin typeface="+mn-lt"/>
              </a:defRPr>
            </a:lvl1pPr>
          </a:lstStyle>
          <a:p>
            <a:pPr lvl="0"/>
            <a:r>
              <a:rPr lang="en-US" dirty="0"/>
              <a:t>Click to add Date</a:t>
            </a:r>
          </a:p>
        </p:txBody>
      </p:sp>
    </p:spTree>
    <p:extLst>
      <p:ext uri="{BB962C8B-B14F-4D97-AF65-F5344CB8AC3E}">
        <p14:creationId xmlns:p14="http://schemas.microsoft.com/office/powerpoint/2010/main" val="266838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080" y="365125"/>
            <a:ext cx="11055096" cy="1325563"/>
          </a:xfrm>
        </p:spPr>
        <p:txBody>
          <a:bodyPr/>
          <a:lstStyle>
            <a:lvl1pPr>
              <a:lnSpc>
                <a:spcPct val="100000"/>
              </a:lnSpc>
              <a:defRPr>
                <a:solidFill>
                  <a:schemeClr val="tx2"/>
                </a:solidFill>
              </a:defRPr>
            </a:lvl1pPr>
          </a:lstStyle>
          <a:p>
            <a:r>
              <a:rPr lang="en-US" dirty="0"/>
              <a:t>Headline</a:t>
            </a:r>
          </a:p>
        </p:txBody>
      </p:sp>
      <p:sp>
        <p:nvSpPr>
          <p:cNvPr id="3" name="Content Placeholder 2"/>
          <p:cNvSpPr>
            <a:spLocks noGrp="1"/>
          </p:cNvSpPr>
          <p:nvPr>
            <p:ph idx="1"/>
          </p:nvPr>
        </p:nvSpPr>
        <p:spPr>
          <a:xfrm>
            <a:off x="640080" y="1825625"/>
            <a:ext cx="11055096" cy="4351338"/>
          </a:xfrm>
        </p:spPr>
        <p:txBody>
          <a:bodyPr/>
          <a:lstStyle>
            <a:lvl1pPr marL="228600" indent="-228600">
              <a:buFont typeface="Arial" panose="020B0604020202020204" pitchFamily="34" charset="0"/>
              <a:buChar char="•"/>
              <a:defRPr/>
            </a:lvl1pPr>
            <a:lvl2pPr marL="512763" indent="-284163">
              <a:buFont typeface="Roboto Light" panose="02000000000000000000" pitchFamily="2" charset="0"/>
              <a:buChar char="–"/>
              <a:defRPr/>
            </a:lvl2pPr>
            <a:lvl3pPr marL="798513" indent="-228600">
              <a:buFont typeface="Arial" panose="020B0604020202020204" pitchFamily="34" charset="0"/>
              <a:buChar char="•"/>
              <a:defRPr/>
            </a:lvl3pPr>
            <a:lvl4pPr marL="1146175" indent="-228600">
              <a:buFont typeface="Roboto Light" panose="02000000000000000000" pitchFamily="2" charset="0"/>
              <a:buChar char="»"/>
              <a:defRPr/>
            </a:lvl4pPr>
            <a:lvl5pPr marL="1482725"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2" hasCustomPrompt="1"/>
          </p:nvPr>
        </p:nvSpPr>
        <p:spPr>
          <a:xfrm>
            <a:off x="640080" y="6400800"/>
            <a:ext cx="4398264" cy="265176"/>
          </a:xfrm>
        </p:spPr>
        <p:txBody>
          <a:bodyPr anchor="ctr" anchorCtr="0">
            <a:normAutofit/>
          </a:bodyPr>
          <a:lstStyle>
            <a:lvl1pPr>
              <a:lnSpc>
                <a:spcPct val="100000"/>
              </a:lnSpc>
              <a:spcBef>
                <a:spcPts val="0"/>
              </a:spcBef>
              <a:defRPr lang="en-US" sz="800" kern="1200" baseline="0" dirty="0">
                <a:solidFill>
                  <a:srgbClr val="696158"/>
                </a:solidFill>
                <a:latin typeface="Roboto Slab Light"/>
                <a:ea typeface="+mn-ea"/>
                <a:cs typeface="+mn-cs"/>
              </a:defRPr>
            </a:lvl1pPr>
          </a:lstStyle>
          <a:p>
            <a:pPr lvl="0"/>
            <a:r>
              <a:rPr lang="en-US" sz="800" dirty="0">
                <a:solidFill>
                  <a:srgbClr val="696158"/>
                </a:solidFill>
                <a:latin typeface="Roboto Slab Light" charset="0"/>
                <a:ea typeface="Roboto Slab Light" charset="0"/>
                <a:cs typeface="Roboto Slab Light" charset="0"/>
              </a:rPr>
              <a:t>© 2016 Newell Brands  |  </a:t>
            </a:r>
            <a:r>
              <a:rPr lang="en-US" dirty="0"/>
              <a:t>Presentation Title</a:t>
            </a:r>
          </a:p>
        </p:txBody>
      </p:sp>
      <p:sp>
        <p:nvSpPr>
          <p:cNvPr id="9" name="Text Placeholder 11"/>
          <p:cNvSpPr>
            <a:spLocks noGrp="1"/>
          </p:cNvSpPr>
          <p:nvPr>
            <p:ph type="body" sz="quarter" idx="13" hasCustomPrompt="1"/>
          </p:nvPr>
        </p:nvSpPr>
        <p:spPr>
          <a:xfrm>
            <a:off x="640080" y="365760"/>
            <a:ext cx="5431536" cy="365760"/>
          </a:xfrm>
        </p:spPr>
        <p:txBody>
          <a:bodyPr>
            <a:noAutofit/>
          </a:bodyPr>
          <a:lstStyle>
            <a:lvl1pPr>
              <a:lnSpc>
                <a:spcPct val="100000"/>
              </a:lnSpc>
              <a:spcBef>
                <a:spcPts val="0"/>
              </a:spcBef>
              <a:defRPr sz="1800">
                <a:solidFill>
                  <a:srgbClr val="696158"/>
                </a:solidFill>
                <a:latin typeface="Roboto Slab Light"/>
              </a:defRPr>
            </a:lvl1pPr>
            <a:lvl2pPr>
              <a:defRPr>
                <a:latin typeface="Roboto Slab Light"/>
              </a:defRPr>
            </a:lvl2pPr>
            <a:lvl3pPr>
              <a:defRPr>
                <a:latin typeface="Roboto Slab Light"/>
              </a:defRPr>
            </a:lvl3pPr>
            <a:lvl4pPr>
              <a:defRPr>
                <a:latin typeface="Roboto Slab Light"/>
              </a:defRPr>
            </a:lvl4pPr>
            <a:lvl5pPr>
              <a:defRPr>
                <a:latin typeface="Roboto Slab Light"/>
              </a:defRPr>
            </a:lvl5pPr>
          </a:lstStyle>
          <a:p>
            <a:pPr lvl="0"/>
            <a:r>
              <a:rPr lang="en-US" dirty="0"/>
              <a:t>Section or chapter head</a:t>
            </a:r>
          </a:p>
        </p:txBody>
      </p:sp>
    </p:spTree>
    <p:extLst>
      <p:ext uri="{BB962C8B-B14F-4D97-AF65-F5344CB8AC3E}">
        <p14:creationId xmlns:p14="http://schemas.microsoft.com/office/powerpoint/2010/main" val="87902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ption &amp; Photo-AL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82440" y="0"/>
            <a:ext cx="790956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9763" y="2286000"/>
            <a:ext cx="3429317" cy="3721608"/>
          </a:xfrm>
        </p:spPr>
        <p:txBody>
          <a:bodyPr>
            <a:normAutofit/>
          </a:bodyPr>
          <a:lstStyle>
            <a:lvl1pPr marL="0" indent="0">
              <a:lnSpc>
                <a:spcPts val="2400"/>
              </a:lnSpc>
              <a:spcBef>
                <a:spcPts val="0"/>
              </a:spcBef>
              <a:buNone/>
              <a:defRPr sz="1800">
                <a:solidFill>
                  <a:srgbClr val="69615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Content Placeholder 14"/>
          <p:cNvSpPr>
            <a:spLocks noGrp="1"/>
          </p:cNvSpPr>
          <p:nvPr>
            <p:ph sz="quarter" idx="14" hasCustomPrompt="1"/>
          </p:nvPr>
        </p:nvSpPr>
        <p:spPr>
          <a:xfrm>
            <a:off x="639763" y="6400800"/>
            <a:ext cx="3566160" cy="266700"/>
          </a:xfrm>
        </p:spPr>
        <p:txBody>
          <a:bodyPr anchor="ctr" anchorCtr="0">
            <a:normAutofit/>
          </a:bodyPr>
          <a:lstStyle>
            <a:lvl1pPr>
              <a:lnSpc>
                <a:spcPct val="100000"/>
              </a:lnSpc>
              <a:spcBef>
                <a:spcPts val="0"/>
              </a:spcBef>
              <a:defRPr lang="en-US" sz="800" baseline="0" dirty="0">
                <a:solidFill>
                  <a:srgbClr val="696158"/>
                </a:solidFill>
                <a:latin typeface="Roboto Slab Light"/>
                <a:ea typeface="Roboto Slab Light"/>
                <a:cs typeface="Times New Roman" panose="02020603050405020304" pitchFamily="18" charset="0"/>
              </a:defRPr>
            </a:lvl1pPr>
          </a:lstStyle>
          <a:p>
            <a:pPr lvl="0"/>
            <a:r>
              <a:rPr lang="en-US" dirty="0"/>
              <a:t>© 2016 Newell Brands  |  Presentation Title</a:t>
            </a:r>
          </a:p>
        </p:txBody>
      </p:sp>
      <p:sp>
        <p:nvSpPr>
          <p:cNvPr id="9" name="Text Placeholder 11"/>
          <p:cNvSpPr>
            <a:spLocks noGrp="1"/>
          </p:cNvSpPr>
          <p:nvPr>
            <p:ph type="body" sz="quarter" idx="13" hasCustomPrompt="1"/>
          </p:nvPr>
        </p:nvSpPr>
        <p:spPr>
          <a:xfrm>
            <a:off x="639763" y="365760"/>
            <a:ext cx="3429317" cy="365760"/>
          </a:xfrm>
        </p:spPr>
        <p:txBody>
          <a:bodyPr>
            <a:noAutofit/>
          </a:bodyPr>
          <a:lstStyle>
            <a:lvl1pPr>
              <a:lnSpc>
                <a:spcPct val="100000"/>
              </a:lnSpc>
              <a:spcBef>
                <a:spcPts val="0"/>
              </a:spcBef>
              <a:defRPr sz="1800">
                <a:solidFill>
                  <a:srgbClr val="696158"/>
                </a:solidFill>
                <a:latin typeface="Roboto Light"/>
              </a:defRPr>
            </a:lvl1pPr>
            <a:lvl2pPr>
              <a:defRPr>
                <a:latin typeface="Roboto Slab Light"/>
              </a:defRPr>
            </a:lvl2pPr>
            <a:lvl3pPr>
              <a:defRPr>
                <a:latin typeface="Roboto Slab Light"/>
              </a:defRPr>
            </a:lvl3pPr>
            <a:lvl4pPr>
              <a:defRPr>
                <a:latin typeface="Roboto Slab Light"/>
              </a:defRPr>
            </a:lvl4pPr>
            <a:lvl5pPr>
              <a:defRPr>
                <a:latin typeface="Roboto Slab Light"/>
              </a:defRPr>
            </a:lvl5pPr>
          </a:lstStyle>
          <a:p>
            <a:pPr lvl="0"/>
            <a:r>
              <a:rPr lang="en-US" dirty="0"/>
              <a:t>Segment head</a:t>
            </a:r>
          </a:p>
        </p:txBody>
      </p:sp>
      <p:sp>
        <p:nvSpPr>
          <p:cNvPr id="6" name="Picture Placeholder 2"/>
          <p:cNvSpPr>
            <a:spLocks noGrp="1"/>
          </p:cNvSpPr>
          <p:nvPr>
            <p:ph type="pic" idx="15" hasCustomPrompt="1"/>
          </p:nvPr>
        </p:nvSpPr>
        <p:spPr>
          <a:xfrm>
            <a:off x="639763" y="827902"/>
            <a:ext cx="3429317" cy="13592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Brand Logo</a:t>
            </a:r>
          </a:p>
        </p:txBody>
      </p:sp>
    </p:spTree>
    <p:extLst>
      <p:ext uri="{BB962C8B-B14F-4D97-AF65-F5344CB8AC3E}">
        <p14:creationId xmlns:p14="http://schemas.microsoft.com/office/powerpoint/2010/main" val="94536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Content Placeholder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8109" y="2127181"/>
            <a:ext cx="5283200" cy="2438400"/>
          </a:xfrm>
          <a:prstGeom prst="rect">
            <a:avLst/>
          </a:prstGeom>
        </p:spPr>
      </p:pic>
    </p:spTree>
    <p:extLst>
      <p:ext uri="{BB962C8B-B14F-4D97-AF65-F5344CB8AC3E}">
        <p14:creationId xmlns:p14="http://schemas.microsoft.com/office/powerpoint/2010/main" val="300304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Icons Gray">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72DA3-EE13-154C-9F05-BA3E59E1C0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2084"/>
            <a:ext cx="12192000" cy="6613832"/>
          </a:xfrm>
          <a:prstGeom prst="rect">
            <a:avLst/>
          </a:prstGeom>
        </p:spPr>
      </p:pic>
      <p:sp>
        <p:nvSpPr>
          <p:cNvPr id="3" name="Text Placeholder 2"/>
          <p:cNvSpPr>
            <a:spLocks noGrp="1"/>
          </p:cNvSpPr>
          <p:nvPr>
            <p:ph type="body" idx="1"/>
          </p:nvPr>
        </p:nvSpPr>
        <p:spPr>
          <a:xfrm>
            <a:off x="640080" y="2971800"/>
            <a:ext cx="11055096" cy="2679192"/>
          </a:xfrm>
        </p:spPr>
        <p:txBody>
          <a:bodyPr>
            <a:noAutofit/>
          </a:bodyPr>
          <a:lstStyle>
            <a:lvl1pPr marL="0" indent="0">
              <a:lnSpc>
                <a:spcPts val="3200"/>
              </a:lnSpc>
              <a:spcBef>
                <a:spcPts val="0"/>
              </a:spcBef>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11"/>
          <p:cNvSpPr>
            <a:spLocks noGrp="1"/>
          </p:cNvSpPr>
          <p:nvPr>
            <p:ph type="body" sz="quarter" idx="12" hasCustomPrompt="1"/>
          </p:nvPr>
        </p:nvSpPr>
        <p:spPr>
          <a:xfrm>
            <a:off x="640080" y="365760"/>
            <a:ext cx="5431536" cy="365760"/>
          </a:xfrm>
        </p:spPr>
        <p:txBody>
          <a:bodyPr>
            <a:noAutofit/>
          </a:bodyPr>
          <a:lstStyle>
            <a:lvl1pPr>
              <a:lnSpc>
                <a:spcPct val="100000"/>
              </a:lnSpc>
              <a:spcBef>
                <a:spcPts val="0"/>
              </a:spcBef>
              <a:defRPr sz="1200">
                <a:solidFill>
                  <a:schemeClr val="bg1"/>
                </a:solidFill>
                <a:latin typeface="Roboto Light" panose="02000000000000000000" pitchFamily="2" charset="0"/>
                <a:ea typeface="Roboto Light" panose="02000000000000000000" pitchFamily="2" charset="0"/>
              </a:defRPr>
            </a:lvl1pPr>
            <a:lvl2pPr>
              <a:defRPr>
                <a:latin typeface="Roboto Slab Light"/>
              </a:defRPr>
            </a:lvl2pPr>
            <a:lvl3pPr>
              <a:defRPr>
                <a:latin typeface="Roboto Slab Light"/>
              </a:defRPr>
            </a:lvl3pPr>
            <a:lvl4pPr>
              <a:defRPr>
                <a:latin typeface="Roboto Slab Light"/>
              </a:defRPr>
            </a:lvl4pPr>
            <a:lvl5pPr>
              <a:defRPr>
                <a:latin typeface="Roboto Slab Light"/>
              </a:defRPr>
            </a:lvl5pPr>
          </a:lstStyle>
          <a:p>
            <a:pPr lvl="0"/>
            <a:r>
              <a:rPr lang="en-US" dirty="0"/>
              <a:t>Section or chapter head</a:t>
            </a:r>
          </a:p>
        </p:txBody>
      </p:sp>
      <p:sp>
        <p:nvSpPr>
          <p:cNvPr id="7" name="Content Placeholder 14"/>
          <p:cNvSpPr txBox="1">
            <a:spLocks/>
          </p:cNvSpPr>
          <p:nvPr userDrawn="1"/>
        </p:nvSpPr>
        <p:spPr>
          <a:xfrm>
            <a:off x="640080" y="6400800"/>
            <a:ext cx="5865283" cy="266700"/>
          </a:xfrm>
          <a:prstGeom prst="rect">
            <a:avLst/>
          </a:prstGeom>
        </p:spPr>
        <p:txBody>
          <a:bodyPr vert="horz" lIns="91440" tIns="45720" rIns="91440" bIns="45720" rtlCol="0" anchor="ctr" anchorCtr="0">
            <a:noAutofit/>
          </a:bodyPr>
          <a:lstStyle>
            <a:lvl1pPr marL="0" indent="0" algn="l" defTabSz="914400" rtl="0" eaLnBrk="1" latinLnBrk="0" hangingPunct="1">
              <a:lnSpc>
                <a:spcPct val="100000"/>
              </a:lnSpc>
              <a:spcBef>
                <a:spcPts val="0"/>
              </a:spcBef>
              <a:buFont typeface="Arial" panose="020B0604020202020204" pitchFamily="34" charset="0"/>
              <a:buNone/>
              <a:defRPr lang="en-US" sz="800" b="0" i="0" kern="1200" baseline="0" dirty="0">
                <a:solidFill>
                  <a:srgbClr val="696158"/>
                </a:solidFill>
                <a:latin typeface="Roboto Slab Light"/>
                <a:ea typeface="Roboto Slab Light"/>
                <a:cs typeface="Times New Roman" panose="02020603050405020304" pitchFamily="18" charset="0"/>
              </a:defRPr>
            </a:lvl1pPr>
            <a:lvl2pPr marL="4572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Slab Light"/>
                <a:ea typeface="Roboto Light" charset="0"/>
                <a:cs typeface="Roboto Light" charset="0"/>
              </a:defRPr>
            </a:lvl2pPr>
            <a:lvl3pPr marL="798513" indent="-228600" algn="l" defTabSz="914400" rtl="0" eaLnBrk="1" latinLnBrk="0" hangingPunct="1">
              <a:lnSpc>
                <a:spcPct val="90000"/>
              </a:lnSpc>
              <a:spcBef>
                <a:spcPts val="500"/>
              </a:spcBef>
              <a:buFont typeface="Roboto Light" panose="02000000000000000000" pitchFamily="2" charset="0"/>
              <a:buChar char="–"/>
              <a:tabLst/>
              <a:defRPr sz="1800" b="0" i="0" kern="1200">
                <a:solidFill>
                  <a:schemeClr val="tx1"/>
                </a:solidFill>
                <a:latin typeface="Roboto Slab Light"/>
                <a:ea typeface="Roboto Light" charset="0"/>
                <a:cs typeface="Roboto Light" charset="0"/>
              </a:defRPr>
            </a:lvl3pPr>
            <a:lvl4pPr marL="1146175"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Slab Light"/>
                <a:ea typeface="Roboto Light" charset="0"/>
                <a:cs typeface="Roboto Light" charset="0"/>
              </a:defRPr>
            </a:lvl4pPr>
            <a:lvl5pPr marL="1482725" indent="-228600" algn="l" defTabSz="914400" rtl="0" eaLnBrk="1" latinLnBrk="0" hangingPunct="1">
              <a:lnSpc>
                <a:spcPct val="90000"/>
              </a:lnSpc>
              <a:spcBef>
                <a:spcPts val="500"/>
              </a:spcBef>
              <a:buFont typeface="Roboto Light" panose="02000000000000000000" pitchFamily="2" charset="0"/>
              <a:buChar char="»"/>
              <a:defRPr sz="1800" b="0" i="0" kern="1200">
                <a:solidFill>
                  <a:schemeClr val="tx1"/>
                </a:solidFill>
                <a:latin typeface="Roboto Slab Light"/>
                <a:ea typeface="Roboto Light" charset="0"/>
                <a:cs typeface="Roboto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dirty="0">
                <a:solidFill>
                  <a:schemeClr val="bg1"/>
                </a:solidFill>
                <a:latin typeface="Roboto Slab Light" pitchFamily="2" charset="0"/>
                <a:ea typeface="Roboto Slab Light" pitchFamily="2" charset="0"/>
              </a:rPr>
              <a:t>© Newell Brands   </a:t>
            </a:r>
          </a:p>
        </p:txBody>
      </p:sp>
      <p:sp>
        <p:nvSpPr>
          <p:cNvPr id="9" name="Title 1">
            <a:extLst>
              <a:ext uri="{FF2B5EF4-FFF2-40B4-BE49-F238E27FC236}">
                <a16:creationId xmlns:a16="http://schemas.microsoft.com/office/drawing/2014/main" id="{D23A42E0-292B-8C49-AA7B-24C53F9AB8FA}"/>
              </a:ext>
            </a:extLst>
          </p:cNvPr>
          <p:cNvSpPr>
            <a:spLocks noGrp="1"/>
          </p:cNvSpPr>
          <p:nvPr>
            <p:ph type="title" hasCustomPrompt="1"/>
          </p:nvPr>
        </p:nvSpPr>
        <p:spPr>
          <a:xfrm>
            <a:off x="640080" y="914399"/>
            <a:ext cx="11055096" cy="1627632"/>
          </a:xfrm>
        </p:spPr>
        <p:txBody>
          <a:bodyPr anchor="t" anchorCtr="0">
            <a:noAutofit/>
          </a:bodyPr>
          <a:lstStyle>
            <a:lvl1pPr>
              <a:defRPr lang="en-US" sz="3200" b="0" i="0" kern="1200" dirty="0" smtClean="0">
                <a:solidFill>
                  <a:schemeClr val="bg1"/>
                </a:solidFill>
                <a:latin typeface="Roboto Slab" pitchFamily="2" charset="0"/>
                <a:ea typeface="Roboto Slab" pitchFamily="2" charset="0"/>
                <a:cs typeface="Roboto Slab" pitchFamily="2" charset="0"/>
              </a:defRPr>
            </a:lvl1pPr>
          </a:lstStyle>
          <a:p>
            <a:r>
              <a:rPr lang="en-US" dirty="0"/>
              <a:t>Headline</a:t>
            </a:r>
          </a:p>
        </p:txBody>
      </p:sp>
    </p:spTree>
    <p:extLst>
      <p:ext uri="{BB962C8B-B14F-4D97-AF65-F5344CB8AC3E}">
        <p14:creationId xmlns:p14="http://schemas.microsoft.com/office/powerpoint/2010/main" val="1977315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65125"/>
            <a:ext cx="11055096" cy="1325880"/>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640080" y="1825625"/>
            <a:ext cx="1105509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hape 20"/>
          <p:cNvSpPr txBox="1">
            <a:spLocks/>
          </p:cNvSpPr>
          <p:nvPr userDrawn="1"/>
        </p:nvSpPr>
        <p:spPr>
          <a:xfrm>
            <a:off x="9043416" y="6400800"/>
            <a:ext cx="2651760" cy="274320"/>
          </a:xfrm>
          <a:prstGeom prst="rect">
            <a:avLst/>
          </a:prstGeom>
        </p:spPr>
        <p:txBody>
          <a:bodyPr vert="horz" lIns="91440" tIns="45720" rIns="91440" bIns="45720" rtlCol="0" anchor="ctr"/>
          <a:lstStyle>
            <a:defPPr>
              <a:defRPr lang="en-US"/>
            </a:defPPr>
            <a:lvl1pPr algn="r">
              <a:defRPr sz="1050">
                <a:solidFill>
                  <a:schemeClr val="tx1">
                    <a:tint val="75000"/>
                  </a:schemeClr>
                </a:solidFill>
              </a:defRPr>
            </a:lvl1pPr>
          </a:lstStyle>
          <a:p>
            <a:pPr lvl="0"/>
            <a:fld id="{86CB4B4D-7CA3-9044-876B-883B54F8677D}" type="slidenum">
              <a:rPr lang="en-US" sz="800" smtClean="0"/>
              <a:pPr lvl="0"/>
              <a:t>‹#›</a:t>
            </a:fld>
            <a:endParaRPr lang="en-US" sz="800" dirty="0"/>
          </a:p>
        </p:txBody>
      </p:sp>
    </p:spTree>
    <p:extLst>
      <p:ext uri="{BB962C8B-B14F-4D97-AF65-F5344CB8AC3E}">
        <p14:creationId xmlns:p14="http://schemas.microsoft.com/office/powerpoint/2010/main" val="4074165054"/>
      </p:ext>
    </p:extLst>
  </p:cSld>
  <p:clrMap bg1="lt1" tx1="dk1" bg2="lt2" tx2="dk2" accent1="accent1" accent2="accent2" accent3="accent3" accent4="accent4" accent5="accent5" accent6="accent6" hlink="hlink" folHlink="folHlink"/>
  <p:sldLayoutIdLst>
    <p:sldLayoutId id="2147483694" r:id="rId1"/>
    <p:sldLayoutId id="2147483696" r:id="rId2"/>
    <p:sldLayoutId id="2147483657" r:id="rId3"/>
    <p:sldLayoutId id="2147483689" r:id="rId4"/>
    <p:sldLayoutId id="2147483697" r:id="rId5"/>
  </p:sldLayoutIdLst>
  <p:txStyles>
    <p:titleStyle>
      <a:lvl1pPr algn="l" defTabSz="914400" rtl="0" eaLnBrk="1" latinLnBrk="0" hangingPunct="1">
        <a:lnSpc>
          <a:spcPct val="100000"/>
        </a:lnSpc>
        <a:spcBef>
          <a:spcPct val="0"/>
        </a:spcBef>
        <a:buNone/>
        <a:defRPr sz="5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798513" indent="-228600" algn="l" defTabSz="914400" rtl="0" eaLnBrk="1" latinLnBrk="0" hangingPunct="1">
        <a:lnSpc>
          <a:spcPct val="90000"/>
        </a:lnSpc>
        <a:spcBef>
          <a:spcPts val="500"/>
        </a:spcBef>
        <a:buFont typeface="Roboto Light" panose="02000000000000000000" pitchFamily="2" charset="0"/>
        <a:buChar char="–"/>
        <a:tabLst/>
        <a:defRPr sz="2000" kern="1200">
          <a:solidFill>
            <a:schemeClr val="tx1"/>
          </a:solidFill>
          <a:latin typeface="+mn-lt"/>
          <a:ea typeface="+mn-ea"/>
          <a:cs typeface="+mn-cs"/>
        </a:defRPr>
      </a:lvl3pPr>
      <a:lvl4pPr marL="114617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482725" indent="-228600" algn="l" defTabSz="914400" rtl="0" eaLnBrk="1" latinLnBrk="0" hangingPunct="1">
        <a:lnSpc>
          <a:spcPct val="90000"/>
        </a:lnSpc>
        <a:spcBef>
          <a:spcPts val="500"/>
        </a:spcBef>
        <a:buFont typeface="Roboto Light" panose="02000000000000000000"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Evergage Demo Draft</a:t>
            </a:r>
          </a:p>
        </p:txBody>
      </p:sp>
      <p:sp>
        <p:nvSpPr>
          <p:cNvPr id="4" name="Text Placeholder 3"/>
          <p:cNvSpPr>
            <a:spLocks noGrp="1"/>
          </p:cNvSpPr>
          <p:nvPr>
            <p:ph type="body" sz="quarter" idx="10"/>
          </p:nvPr>
        </p:nvSpPr>
        <p:spPr/>
        <p:txBody>
          <a:bodyPr/>
          <a:lstStyle/>
          <a:p>
            <a:r>
              <a:rPr lang="en-US" dirty="0"/>
              <a:t>Deloitte Digital</a:t>
            </a:r>
          </a:p>
        </p:txBody>
      </p:sp>
      <p:sp>
        <p:nvSpPr>
          <p:cNvPr id="5" name="Text Placeholder 4"/>
          <p:cNvSpPr>
            <a:spLocks noGrp="1"/>
          </p:cNvSpPr>
          <p:nvPr>
            <p:ph type="body" sz="quarter" idx="11"/>
          </p:nvPr>
        </p:nvSpPr>
        <p:spPr/>
        <p:txBody>
          <a:bodyPr/>
          <a:lstStyle/>
          <a:p>
            <a:r>
              <a:rPr lang="en-US"/>
              <a:t>7/13/20</a:t>
            </a:r>
            <a:endParaRPr lang="en-US" dirty="0"/>
          </a:p>
        </p:txBody>
      </p:sp>
    </p:spTree>
    <p:extLst>
      <p:ext uri="{BB962C8B-B14F-4D97-AF65-F5344CB8AC3E}">
        <p14:creationId xmlns:p14="http://schemas.microsoft.com/office/powerpoint/2010/main" val="527962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4F4-C709-432F-B0C4-374135D346E9}"/>
              </a:ext>
            </a:extLst>
          </p:cNvPr>
          <p:cNvSpPr>
            <a:spLocks noGrp="1"/>
          </p:cNvSpPr>
          <p:nvPr>
            <p:ph type="title"/>
          </p:nvPr>
        </p:nvSpPr>
        <p:spPr>
          <a:xfrm>
            <a:off x="640080" y="365125"/>
            <a:ext cx="11055096" cy="874395"/>
          </a:xfrm>
        </p:spPr>
        <p:txBody>
          <a:bodyPr>
            <a:normAutofit/>
          </a:bodyPr>
          <a:lstStyle/>
          <a:p>
            <a:r>
              <a:rPr lang="en-US" sz="4800" dirty="0"/>
              <a:t>Sitemap</a:t>
            </a:r>
          </a:p>
        </p:txBody>
      </p:sp>
      <p:sp>
        <p:nvSpPr>
          <p:cNvPr id="3" name="Content Placeholder 2">
            <a:extLst>
              <a:ext uri="{FF2B5EF4-FFF2-40B4-BE49-F238E27FC236}">
                <a16:creationId xmlns:a16="http://schemas.microsoft.com/office/drawing/2014/main" id="{8EBCD7A3-3415-421A-AA8E-F2D26F1797D4}"/>
              </a:ext>
            </a:extLst>
          </p:cNvPr>
          <p:cNvSpPr>
            <a:spLocks noGrp="1"/>
          </p:cNvSpPr>
          <p:nvPr>
            <p:ph idx="1"/>
          </p:nvPr>
        </p:nvSpPr>
        <p:spPr>
          <a:xfrm>
            <a:off x="640080" y="1239520"/>
            <a:ext cx="4572000" cy="4937443"/>
          </a:xfrm>
        </p:spPr>
        <p:txBody>
          <a:bodyPr>
            <a:normAutofit lnSpcReduction="10000"/>
          </a:bodyPr>
          <a:lstStyle/>
          <a:p>
            <a:pPr marL="0" indent="0">
              <a:buNone/>
            </a:pPr>
            <a:r>
              <a:rPr lang="en-US" sz="1800" dirty="0"/>
              <a:t>Used for mapping from 1</a:t>
            </a:r>
            <a:r>
              <a:rPr lang="en-US" sz="1800" baseline="30000" dirty="0"/>
              <a:t>st</a:t>
            </a:r>
            <a:r>
              <a:rPr lang="en-US" sz="1800" dirty="0"/>
              <a:t> party source &amp; website :</a:t>
            </a:r>
          </a:p>
          <a:p>
            <a:r>
              <a:rPr lang="en-US" sz="1800" dirty="0"/>
              <a:t>Sitemap system is a configuration driven integration layer that is deployed by and executes within the Evergage beacon. </a:t>
            </a:r>
          </a:p>
          <a:p>
            <a:r>
              <a:rPr lang="en-US" sz="1800" dirty="0"/>
              <a:t>It is developed to integrate with a specific site using the APIs provided, which map key business objects into the Evergage system through event capture. </a:t>
            </a:r>
          </a:p>
          <a:p>
            <a:r>
              <a:rPr lang="en-US" sz="1800" dirty="0"/>
              <a:t>This can include page type information and catalog items, supporting the ability to understand user interests against the catalog.</a:t>
            </a:r>
          </a:p>
          <a:p>
            <a:r>
              <a:rPr lang="en-US" sz="1800" dirty="0"/>
              <a:t> It includes items such as products, article content, and categories, and can also include custom dimensions (categorical information about items with custom attributes). </a:t>
            </a:r>
          </a:p>
          <a:p>
            <a:pPr marL="0" indent="0">
              <a:buNone/>
            </a:pPr>
            <a:endParaRPr lang="en-US" sz="1800" dirty="0"/>
          </a:p>
        </p:txBody>
      </p:sp>
      <p:sp>
        <p:nvSpPr>
          <p:cNvPr id="4" name="Text Placeholder 3">
            <a:extLst>
              <a:ext uri="{FF2B5EF4-FFF2-40B4-BE49-F238E27FC236}">
                <a16:creationId xmlns:a16="http://schemas.microsoft.com/office/drawing/2014/main" id="{99BCF067-105F-4DC0-AC05-C428D50E15E1}"/>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F21E16C1-CC8E-4DF3-B7CB-2AA050D08933}"/>
              </a:ext>
            </a:extLst>
          </p:cNvPr>
          <p:cNvPicPr>
            <a:picLocks noChangeAspect="1"/>
          </p:cNvPicPr>
          <p:nvPr/>
        </p:nvPicPr>
        <p:blipFill>
          <a:blip r:embed="rId2"/>
          <a:stretch>
            <a:fillRect/>
          </a:stretch>
        </p:blipFill>
        <p:spPr>
          <a:xfrm>
            <a:off x="5140960" y="1608235"/>
            <a:ext cx="6847839" cy="3857845"/>
          </a:xfrm>
          <a:prstGeom prst="rect">
            <a:avLst/>
          </a:prstGeom>
        </p:spPr>
      </p:pic>
    </p:spTree>
    <p:extLst>
      <p:ext uri="{BB962C8B-B14F-4D97-AF65-F5344CB8AC3E}">
        <p14:creationId xmlns:p14="http://schemas.microsoft.com/office/powerpoint/2010/main" val="220901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2FFA-14C1-4C1C-A135-074F6BFBECF1}"/>
              </a:ext>
            </a:extLst>
          </p:cNvPr>
          <p:cNvSpPr>
            <a:spLocks noGrp="1"/>
          </p:cNvSpPr>
          <p:nvPr>
            <p:ph type="title"/>
          </p:nvPr>
        </p:nvSpPr>
        <p:spPr>
          <a:xfrm>
            <a:off x="447040" y="100965"/>
            <a:ext cx="11055096" cy="1325563"/>
          </a:xfrm>
        </p:spPr>
        <p:txBody>
          <a:bodyPr/>
          <a:lstStyle/>
          <a:p>
            <a:r>
              <a:rPr lang="en-US" dirty="0"/>
              <a:t>Activities in Sitemap.</a:t>
            </a:r>
          </a:p>
        </p:txBody>
      </p:sp>
      <p:sp>
        <p:nvSpPr>
          <p:cNvPr id="3" name="Content Placeholder 2">
            <a:extLst>
              <a:ext uri="{FF2B5EF4-FFF2-40B4-BE49-F238E27FC236}">
                <a16:creationId xmlns:a16="http://schemas.microsoft.com/office/drawing/2014/main" id="{25333AC1-D01F-4E98-8039-66C5432901AC}"/>
              </a:ext>
            </a:extLst>
          </p:cNvPr>
          <p:cNvSpPr>
            <a:spLocks noGrp="1"/>
          </p:cNvSpPr>
          <p:nvPr>
            <p:ph idx="1"/>
          </p:nvPr>
        </p:nvSpPr>
        <p:spPr>
          <a:xfrm>
            <a:off x="640080" y="1825625"/>
            <a:ext cx="4398264" cy="4351338"/>
          </a:xfrm>
        </p:spPr>
        <p:txBody>
          <a:bodyPr>
            <a:normAutofit/>
          </a:bodyPr>
          <a:lstStyle/>
          <a:p>
            <a:r>
              <a:rPr lang="en-US" sz="1800" dirty="0"/>
              <a:t>Mapping out Content Zones.</a:t>
            </a:r>
          </a:p>
          <a:p>
            <a:r>
              <a:rPr lang="en-US" sz="1800" dirty="0"/>
              <a:t>Creating Page Level Configs.</a:t>
            </a:r>
          </a:p>
          <a:p>
            <a:r>
              <a:rPr lang="en-US" sz="1800" dirty="0"/>
              <a:t>Mapping de-anonymized user actions.</a:t>
            </a:r>
          </a:p>
          <a:p>
            <a:r>
              <a:rPr lang="en-US" sz="1800" dirty="0"/>
              <a:t>Mapping event such as add-to-cart etc. and related product line item.</a:t>
            </a:r>
          </a:p>
          <a:p>
            <a:r>
              <a:rPr lang="en-US" sz="1800" dirty="0"/>
              <a:t>Mapping Catalog Data using Bottom-Up approach from DOM scrapping.</a:t>
            </a:r>
          </a:p>
          <a:p>
            <a:pPr marL="0" indent="0">
              <a:buNone/>
            </a:pPr>
            <a:endParaRPr lang="en-US" sz="1800" dirty="0"/>
          </a:p>
        </p:txBody>
      </p:sp>
      <p:sp>
        <p:nvSpPr>
          <p:cNvPr id="4" name="Text Placeholder 3">
            <a:extLst>
              <a:ext uri="{FF2B5EF4-FFF2-40B4-BE49-F238E27FC236}">
                <a16:creationId xmlns:a16="http://schemas.microsoft.com/office/drawing/2014/main" id="{36CBE531-D00E-4970-BCAC-B3255A224C50}"/>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C7FCB688-BD88-4462-8DBD-A553914D6908}"/>
              </a:ext>
            </a:extLst>
          </p:cNvPr>
          <p:cNvPicPr>
            <a:picLocks noChangeAspect="1"/>
          </p:cNvPicPr>
          <p:nvPr/>
        </p:nvPicPr>
        <p:blipFill>
          <a:blip r:embed="rId2"/>
          <a:stretch>
            <a:fillRect/>
          </a:stretch>
        </p:blipFill>
        <p:spPr>
          <a:xfrm>
            <a:off x="5140960" y="1608235"/>
            <a:ext cx="6847839" cy="3857845"/>
          </a:xfrm>
          <a:prstGeom prst="rect">
            <a:avLst/>
          </a:prstGeom>
        </p:spPr>
      </p:pic>
    </p:spTree>
    <p:extLst>
      <p:ext uri="{BB962C8B-B14F-4D97-AF65-F5344CB8AC3E}">
        <p14:creationId xmlns:p14="http://schemas.microsoft.com/office/powerpoint/2010/main" val="23143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844C-E346-4F91-A35F-ACD3E8287545}"/>
              </a:ext>
            </a:extLst>
          </p:cNvPr>
          <p:cNvSpPr>
            <a:spLocks noGrp="1"/>
          </p:cNvSpPr>
          <p:nvPr>
            <p:ph type="title"/>
          </p:nvPr>
        </p:nvSpPr>
        <p:spPr>
          <a:xfrm>
            <a:off x="467360" y="0"/>
            <a:ext cx="11055096" cy="1047115"/>
          </a:xfrm>
        </p:spPr>
        <p:txBody>
          <a:bodyPr/>
          <a:lstStyle/>
          <a:p>
            <a:r>
              <a:rPr lang="en-US" dirty="0"/>
              <a:t>Catalog Setup</a:t>
            </a:r>
          </a:p>
        </p:txBody>
      </p:sp>
      <p:sp>
        <p:nvSpPr>
          <p:cNvPr id="3" name="Content Placeholder 2">
            <a:extLst>
              <a:ext uri="{FF2B5EF4-FFF2-40B4-BE49-F238E27FC236}">
                <a16:creationId xmlns:a16="http://schemas.microsoft.com/office/drawing/2014/main" id="{EBA4D34C-FB6F-437A-86E9-D868F364440B}"/>
              </a:ext>
            </a:extLst>
          </p:cNvPr>
          <p:cNvSpPr>
            <a:spLocks noGrp="1"/>
          </p:cNvSpPr>
          <p:nvPr>
            <p:ph idx="1"/>
          </p:nvPr>
        </p:nvSpPr>
        <p:spPr>
          <a:xfrm>
            <a:off x="151892" y="1047115"/>
            <a:ext cx="11055096" cy="4351338"/>
          </a:xfrm>
        </p:spPr>
        <p:txBody>
          <a:bodyPr>
            <a:normAutofit/>
          </a:bodyPr>
          <a:lstStyle/>
          <a:p>
            <a:r>
              <a:rPr lang="en-US" sz="1800" dirty="0"/>
              <a:t>Creating a Product catalog using Sitemap configurations from PDP views.</a:t>
            </a:r>
          </a:p>
          <a:p>
            <a:r>
              <a:rPr lang="en-US" sz="1800" dirty="0"/>
              <a:t>Bringing in Product data such as – id, name, price, quantity, category and image dynamically.</a:t>
            </a:r>
          </a:p>
          <a:p>
            <a:r>
              <a:rPr lang="en-US" sz="1800" dirty="0"/>
              <a:t>Building Product affinity in the evergage UI.</a:t>
            </a:r>
          </a:p>
          <a:p>
            <a:endParaRPr lang="en-US" sz="1800" dirty="0"/>
          </a:p>
          <a:p>
            <a:endParaRPr lang="en-US" sz="1800" dirty="0"/>
          </a:p>
        </p:txBody>
      </p:sp>
      <p:sp>
        <p:nvSpPr>
          <p:cNvPr id="4" name="Text Placeholder 3">
            <a:extLst>
              <a:ext uri="{FF2B5EF4-FFF2-40B4-BE49-F238E27FC236}">
                <a16:creationId xmlns:a16="http://schemas.microsoft.com/office/drawing/2014/main" id="{13164ABB-B4AE-43E7-92D5-3C8C4196C7F6}"/>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98F5F1B6-A7DE-4E11-B1CE-A6155F5CC9FC}"/>
              </a:ext>
            </a:extLst>
          </p:cNvPr>
          <p:cNvPicPr>
            <a:picLocks noChangeAspect="1"/>
          </p:cNvPicPr>
          <p:nvPr/>
        </p:nvPicPr>
        <p:blipFill>
          <a:blip r:embed="rId2"/>
          <a:stretch>
            <a:fillRect/>
          </a:stretch>
        </p:blipFill>
        <p:spPr>
          <a:xfrm>
            <a:off x="1666240" y="2305109"/>
            <a:ext cx="8727440" cy="4014411"/>
          </a:xfrm>
          <a:prstGeom prst="rect">
            <a:avLst/>
          </a:prstGeom>
        </p:spPr>
      </p:pic>
    </p:spTree>
    <p:extLst>
      <p:ext uri="{BB962C8B-B14F-4D97-AF65-F5344CB8AC3E}">
        <p14:creationId xmlns:p14="http://schemas.microsoft.com/office/powerpoint/2010/main" val="94220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E8DCB-C448-4065-808F-BC928FE63829}"/>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nSpc>
                <a:spcPct val="90000"/>
              </a:lnSpc>
            </a:pPr>
            <a:r>
              <a:rPr lang="en-US" dirty="0"/>
              <a:t>Catalog in Evergage</a:t>
            </a:r>
          </a:p>
        </p:txBody>
      </p:sp>
      <p:pic>
        <p:nvPicPr>
          <p:cNvPr id="6" name="Content Placeholder 5">
            <a:extLst>
              <a:ext uri="{FF2B5EF4-FFF2-40B4-BE49-F238E27FC236}">
                <a16:creationId xmlns:a16="http://schemas.microsoft.com/office/drawing/2014/main" id="{A8A60E91-DF5E-4357-B10F-F5E7AD827F45}"/>
              </a:ext>
            </a:extLst>
          </p:cNvPr>
          <p:cNvPicPr>
            <a:picLocks noGrp="1" noChangeAspect="1"/>
          </p:cNvPicPr>
          <p:nvPr>
            <p:ph idx="1"/>
          </p:nvPr>
        </p:nvPicPr>
        <p:blipFill rotWithShape="1">
          <a:blip r:embed="rId2"/>
          <a:srcRect l="4670" r="7348"/>
          <a:stretch/>
        </p:blipFill>
        <p:spPr>
          <a:xfrm>
            <a:off x="5191128" y="1847129"/>
            <a:ext cx="6162670" cy="4272677"/>
          </a:xfrm>
          <a:prstGeom prst="rect">
            <a:avLst/>
          </a:prstGeom>
        </p:spPr>
      </p:pic>
      <p:sp>
        <p:nvSpPr>
          <p:cNvPr id="7" name="TextBox 6">
            <a:extLst>
              <a:ext uri="{FF2B5EF4-FFF2-40B4-BE49-F238E27FC236}">
                <a16:creationId xmlns:a16="http://schemas.microsoft.com/office/drawing/2014/main" id="{2C78F677-B0B4-40DD-9BA0-969CC21F9A86}"/>
              </a:ext>
            </a:extLst>
          </p:cNvPr>
          <p:cNvSpPr txBox="1"/>
          <p:nvPr/>
        </p:nvSpPr>
        <p:spPr>
          <a:xfrm>
            <a:off x="609600" y="1847129"/>
            <a:ext cx="385064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Product line Item displayed under Catalog -&gt; Products section.</a:t>
            </a:r>
          </a:p>
          <a:p>
            <a:pPr marL="285750" indent="-285750">
              <a:buFont typeface="Arial" panose="020B0604020202020204" pitchFamily="34" charset="0"/>
              <a:buChar char="•"/>
            </a:pPr>
            <a:r>
              <a:rPr lang="en-US" dirty="0"/>
              <a:t>Attributes Captures:</a:t>
            </a:r>
          </a:p>
          <a:p>
            <a:pPr marL="742950" lvl="1" indent="-285750">
              <a:buFont typeface="Arial" panose="020B0604020202020204" pitchFamily="34" charset="0"/>
              <a:buChar char="•"/>
            </a:pPr>
            <a:r>
              <a:rPr lang="en-US" dirty="0"/>
              <a:t>Id</a:t>
            </a:r>
          </a:p>
          <a:p>
            <a:pPr marL="742950" lvl="1" indent="-285750">
              <a:buFont typeface="Arial" panose="020B0604020202020204" pitchFamily="34" charset="0"/>
              <a:buChar char="•"/>
            </a:pPr>
            <a:r>
              <a:rPr lang="en-US" dirty="0"/>
              <a:t>Name</a:t>
            </a:r>
          </a:p>
          <a:p>
            <a:pPr marL="742950" lvl="1" indent="-285750">
              <a:buFont typeface="Arial" panose="020B0604020202020204" pitchFamily="34" charset="0"/>
              <a:buChar char="•"/>
            </a:pPr>
            <a:r>
              <a:rPr lang="en-US" dirty="0"/>
              <a:t>Product URL</a:t>
            </a:r>
          </a:p>
          <a:p>
            <a:pPr marL="742950" lvl="1" indent="-285750">
              <a:buFont typeface="Arial" panose="020B0604020202020204" pitchFamily="34" charset="0"/>
              <a:buChar char="•"/>
            </a:pPr>
            <a:r>
              <a:rPr lang="en-US" dirty="0"/>
              <a:t>Image</a:t>
            </a:r>
          </a:p>
          <a:p>
            <a:pPr marL="742950" lvl="1" indent="-285750">
              <a:buFont typeface="Arial" panose="020B0604020202020204" pitchFamily="34" charset="0"/>
              <a:buChar char="•"/>
            </a:pPr>
            <a:r>
              <a:rPr lang="en-US" dirty="0"/>
              <a:t>Price</a:t>
            </a:r>
          </a:p>
          <a:p>
            <a:pPr marL="742950" lvl="1" indent="-285750">
              <a:buFont typeface="Arial" panose="020B0604020202020204" pitchFamily="34" charset="0"/>
              <a:buChar char="•"/>
            </a:pPr>
            <a:r>
              <a:rPr lang="en-US" dirty="0"/>
              <a:t>Quantity (on add to cart)</a:t>
            </a:r>
          </a:p>
          <a:p>
            <a:pPr marL="742950" lvl="1" indent="-285750">
              <a:buFont typeface="Arial" panose="020B0604020202020204" pitchFamily="34" charset="0"/>
              <a:buChar char="•"/>
            </a:pPr>
            <a:r>
              <a:rPr lang="en-US" dirty="0"/>
              <a:t>Product Category.</a:t>
            </a:r>
          </a:p>
          <a:p>
            <a:endParaRPr lang="en-US" dirty="0"/>
          </a:p>
        </p:txBody>
      </p:sp>
    </p:spTree>
    <p:extLst>
      <p:ext uri="{BB962C8B-B14F-4D97-AF65-F5344CB8AC3E}">
        <p14:creationId xmlns:p14="http://schemas.microsoft.com/office/powerpoint/2010/main" val="132575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Unified Customer Profile</a:t>
            </a:r>
          </a:p>
        </p:txBody>
      </p:sp>
    </p:spTree>
    <p:extLst>
      <p:ext uri="{BB962C8B-B14F-4D97-AF65-F5344CB8AC3E}">
        <p14:creationId xmlns:p14="http://schemas.microsoft.com/office/powerpoint/2010/main" val="400707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FD0E-F093-4BEC-AD6F-ECD8376B07C8}"/>
              </a:ext>
            </a:extLst>
          </p:cNvPr>
          <p:cNvSpPr>
            <a:spLocks noGrp="1"/>
          </p:cNvSpPr>
          <p:nvPr>
            <p:ph type="title"/>
          </p:nvPr>
        </p:nvSpPr>
        <p:spPr>
          <a:xfrm>
            <a:off x="640080" y="365125"/>
            <a:ext cx="11055096" cy="915035"/>
          </a:xfrm>
        </p:spPr>
        <p:txBody>
          <a:bodyPr/>
          <a:lstStyle/>
          <a:p>
            <a:r>
              <a:rPr lang="en-US" dirty="0"/>
              <a:t>Building Customer Profile</a:t>
            </a:r>
          </a:p>
        </p:txBody>
      </p:sp>
      <p:sp>
        <p:nvSpPr>
          <p:cNvPr id="3" name="Content Placeholder 2">
            <a:extLst>
              <a:ext uri="{FF2B5EF4-FFF2-40B4-BE49-F238E27FC236}">
                <a16:creationId xmlns:a16="http://schemas.microsoft.com/office/drawing/2014/main" id="{12808EA6-DC52-432F-A0BA-874284AFA560}"/>
              </a:ext>
            </a:extLst>
          </p:cNvPr>
          <p:cNvSpPr>
            <a:spLocks noGrp="1"/>
          </p:cNvSpPr>
          <p:nvPr>
            <p:ph idx="1"/>
          </p:nvPr>
        </p:nvSpPr>
        <p:spPr>
          <a:xfrm>
            <a:off x="467360" y="1593151"/>
            <a:ext cx="4135120" cy="4351338"/>
          </a:xfrm>
        </p:spPr>
        <p:txBody>
          <a:bodyPr>
            <a:normAutofit/>
          </a:bodyPr>
          <a:lstStyle/>
          <a:p>
            <a:r>
              <a:rPr lang="en-US" sz="1800" dirty="0"/>
              <a:t>Using Sitemap to build customer profile and de-anonymizing users.</a:t>
            </a:r>
          </a:p>
          <a:p>
            <a:r>
              <a:rPr lang="en-US" sz="1800" dirty="0"/>
              <a:t>Using Evergage’s event listener and action to pass on user attribute against an anonId and de-anonymize it .</a:t>
            </a:r>
          </a:p>
          <a:p>
            <a:r>
              <a:rPr lang="en-US" sz="1800" dirty="0"/>
              <a:t>Creating a Unified customer Profile in Evergage.</a:t>
            </a:r>
          </a:p>
          <a:p>
            <a:r>
              <a:rPr lang="en-US" sz="1800" dirty="0"/>
              <a:t>Event steams tied with the user.</a:t>
            </a:r>
          </a:p>
          <a:p>
            <a:r>
              <a:rPr lang="en-US" sz="1800" dirty="0"/>
              <a:t>Product affinity details of the user.</a:t>
            </a:r>
          </a:p>
        </p:txBody>
      </p:sp>
      <p:sp>
        <p:nvSpPr>
          <p:cNvPr id="4" name="Text Placeholder 3">
            <a:extLst>
              <a:ext uri="{FF2B5EF4-FFF2-40B4-BE49-F238E27FC236}">
                <a16:creationId xmlns:a16="http://schemas.microsoft.com/office/drawing/2014/main" id="{EF3EBB2B-99DD-4C6F-AD08-EA06D1318755}"/>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51E22BB5-C349-427E-8A2C-4CA7D3D4652A}"/>
              </a:ext>
            </a:extLst>
          </p:cNvPr>
          <p:cNvPicPr>
            <a:picLocks noChangeAspect="1"/>
          </p:cNvPicPr>
          <p:nvPr/>
        </p:nvPicPr>
        <p:blipFill>
          <a:blip r:embed="rId2"/>
          <a:stretch>
            <a:fillRect/>
          </a:stretch>
        </p:blipFill>
        <p:spPr>
          <a:xfrm>
            <a:off x="4673600" y="1825625"/>
            <a:ext cx="7518400" cy="3662553"/>
          </a:xfrm>
          <a:prstGeom prst="rect">
            <a:avLst/>
          </a:prstGeom>
        </p:spPr>
      </p:pic>
    </p:spTree>
    <p:extLst>
      <p:ext uri="{BB962C8B-B14F-4D97-AF65-F5344CB8AC3E}">
        <p14:creationId xmlns:p14="http://schemas.microsoft.com/office/powerpoint/2010/main" val="340472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2BBB-D397-4876-A0B8-E458789A363F}"/>
              </a:ext>
            </a:extLst>
          </p:cNvPr>
          <p:cNvSpPr>
            <a:spLocks noGrp="1"/>
          </p:cNvSpPr>
          <p:nvPr>
            <p:ph type="title"/>
          </p:nvPr>
        </p:nvSpPr>
        <p:spPr>
          <a:xfrm>
            <a:off x="375920" y="1"/>
            <a:ext cx="11055096" cy="1107440"/>
          </a:xfrm>
        </p:spPr>
        <p:txBody>
          <a:bodyPr/>
          <a:lstStyle/>
          <a:p>
            <a:r>
              <a:rPr lang="en-US" dirty="0"/>
              <a:t>User Profile in Evergage</a:t>
            </a:r>
          </a:p>
        </p:txBody>
      </p:sp>
      <p:sp>
        <p:nvSpPr>
          <p:cNvPr id="4" name="Text Placeholder 3">
            <a:extLst>
              <a:ext uri="{FF2B5EF4-FFF2-40B4-BE49-F238E27FC236}">
                <a16:creationId xmlns:a16="http://schemas.microsoft.com/office/drawing/2014/main" id="{E2E392D5-960A-48D7-82E9-298594C05303}"/>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628FC8D3-78FE-4CDC-8B87-75ED51F9000E}"/>
              </a:ext>
            </a:extLst>
          </p:cNvPr>
          <p:cNvPicPr>
            <a:picLocks noChangeAspect="1"/>
          </p:cNvPicPr>
          <p:nvPr/>
        </p:nvPicPr>
        <p:blipFill>
          <a:blip r:embed="rId2"/>
          <a:stretch>
            <a:fillRect/>
          </a:stretch>
        </p:blipFill>
        <p:spPr>
          <a:xfrm>
            <a:off x="118990" y="2309043"/>
            <a:ext cx="5784478" cy="3634597"/>
          </a:xfrm>
          <a:prstGeom prst="rect">
            <a:avLst/>
          </a:prstGeom>
        </p:spPr>
      </p:pic>
      <p:sp>
        <p:nvSpPr>
          <p:cNvPr id="7" name="TextBox 6">
            <a:extLst>
              <a:ext uri="{FF2B5EF4-FFF2-40B4-BE49-F238E27FC236}">
                <a16:creationId xmlns:a16="http://schemas.microsoft.com/office/drawing/2014/main" id="{9FA172B3-BF48-4B51-8A53-D515C400F8EC}"/>
              </a:ext>
            </a:extLst>
          </p:cNvPr>
          <p:cNvSpPr txBox="1"/>
          <p:nvPr/>
        </p:nvSpPr>
        <p:spPr>
          <a:xfrm>
            <a:off x="375920" y="1290320"/>
            <a:ext cx="10055060" cy="369332"/>
          </a:xfrm>
          <a:prstGeom prst="rect">
            <a:avLst/>
          </a:prstGeom>
          <a:noFill/>
        </p:spPr>
        <p:txBody>
          <a:bodyPr wrap="none" rtlCol="0">
            <a:spAutoFit/>
          </a:bodyPr>
          <a:lstStyle/>
          <a:p>
            <a:r>
              <a:rPr lang="en-US" dirty="0"/>
              <a:t>All users can be seen by navigating to User Segments -&gt; All Users. (Anonymous + Known Visits)</a:t>
            </a:r>
          </a:p>
        </p:txBody>
      </p:sp>
      <p:pic>
        <p:nvPicPr>
          <p:cNvPr id="9" name="Picture 8">
            <a:extLst>
              <a:ext uri="{FF2B5EF4-FFF2-40B4-BE49-F238E27FC236}">
                <a16:creationId xmlns:a16="http://schemas.microsoft.com/office/drawing/2014/main" id="{0C92BFFB-D179-42C6-B84D-75986F530377}"/>
              </a:ext>
            </a:extLst>
          </p:cNvPr>
          <p:cNvPicPr>
            <a:picLocks noChangeAspect="1"/>
          </p:cNvPicPr>
          <p:nvPr/>
        </p:nvPicPr>
        <p:blipFill>
          <a:blip r:embed="rId3"/>
          <a:stretch>
            <a:fillRect/>
          </a:stretch>
        </p:blipFill>
        <p:spPr>
          <a:xfrm>
            <a:off x="5903469" y="2071108"/>
            <a:ext cx="6288532" cy="2409452"/>
          </a:xfrm>
          <a:prstGeom prst="rect">
            <a:avLst/>
          </a:prstGeom>
        </p:spPr>
      </p:pic>
      <p:pic>
        <p:nvPicPr>
          <p:cNvPr id="10" name="Picture 9">
            <a:extLst>
              <a:ext uri="{FF2B5EF4-FFF2-40B4-BE49-F238E27FC236}">
                <a16:creationId xmlns:a16="http://schemas.microsoft.com/office/drawing/2014/main" id="{85F08ADC-B4D3-4D0D-9346-386893556113}"/>
              </a:ext>
            </a:extLst>
          </p:cNvPr>
          <p:cNvPicPr>
            <a:picLocks noChangeAspect="1"/>
          </p:cNvPicPr>
          <p:nvPr/>
        </p:nvPicPr>
        <p:blipFill>
          <a:blip r:embed="rId4"/>
          <a:stretch>
            <a:fillRect/>
          </a:stretch>
        </p:blipFill>
        <p:spPr>
          <a:xfrm>
            <a:off x="5903468" y="4678553"/>
            <a:ext cx="6288532" cy="1531348"/>
          </a:xfrm>
          <a:prstGeom prst="rect">
            <a:avLst/>
          </a:prstGeom>
        </p:spPr>
      </p:pic>
    </p:spTree>
    <p:extLst>
      <p:ext uri="{BB962C8B-B14F-4D97-AF65-F5344CB8AC3E}">
        <p14:creationId xmlns:p14="http://schemas.microsoft.com/office/powerpoint/2010/main" val="311510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Gears</a:t>
            </a:r>
          </a:p>
        </p:txBody>
      </p:sp>
    </p:spTree>
    <p:extLst>
      <p:ext uri="{BB962C8B-B14F-4D97-AF65-F5344CB8AC3E}">
        <p14:creationId xmlns:p14="http://schemas.microsoft.com/office/powerpoint/2010/main" val="376192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1474-4960-4833-90FA-C30107D4F158}"/>
              </a:ext>
            </a:extLst>
          </p:cNvPr>
          <p:cNvSpPr>
            <a:spLocks noGrp="1"/>
          </p:cNvSpPr>
          <p:nvPr>
            <p:ph type="title"/>
          </p:nvPr>
        </p:nvSpPr>
        <p:spPr>
          <a:xfrm>
            <a:off x="640080" y="365125"/>
            <a:ext cx="11055096" cy="823595"/>
          </a:xfrm>
        </p:spPr>
        <p:txBody>
          <a:bodyPr>
            <a:normAutofit fontScale="90000"/>
          </a:bodyPr>
          <a:lstStyle/>
          <a:p>
            <a:r>
              <a:rPr lang="en-US" dirty="0"/>
              <a:t>What is a Gear</a:t>
            </a:r>
          </a:p>
        </p:txBody>
      </p:sp>
      <p:sp>
        <p:nvSpPr>
          <p:cNvPr id="3" name="Content Placeholder 2">
            <a:extLst>
              <a:ext uri="{FF2B5EF4-FFF2-40B4-BE49-F238E27FC236}">
                <a16:creationId xmlns:a16="http://schemas.microsoft.com/office/drawing/2014/main" id="{E2F90C79-AB48-40A3-AA73-8121329D0A6A}"/>
              </a:ext>
            </a:extLst>
          </p:cNvPr>
          <p:cNvSpPr>
            <a:spLocks noGrp="1"/>
          </p:cNvSpPr>
          <p:nvPr>
            <p:ph idx="1"/>
          </p:nvPr>
        </p:nvSpPr>
        <p:spPr>
          <a:xfrm>
            <a:off x="640080" y="1398905"/>
            <a:ext cx="7518400" cy="4351338"/>
          </a:xfrm>
        </p:spPr>
        <p:txBody>
          <a:bodyPr>
            <a:normAutofit/>
          </a:bodyPr>
          <a:lstStyle/>
          <a:p>
            <a:r>
              <a:rPr lang="en-US" sz="1800" dirty="0"/>
              <a:t>An extension platform you can use to add custom business functionality to the Evergage platform.</a:t>
            </a:r>
          </a:p>
          <a:p>
            <a:r>
              <a:rPr lang="en-US" sz="1800" dirty="0"/>
              <a:t> Allows to integrate the Evergage platform with other systems, add functionality to extend the core capabilities and take advantage of reusable templates and access the rich analytics data stored in your Evergage account.</a:t>
            </a:r>
          </a:p>
          <a:p>
            <a:r>
              <a:rPr lang="en-US" sz="1800" dirty="0"/>
              <a:t>All Gears are custom coded in TypeScript.</a:t>
            </a:r>
          </a:p>
          <a:p>
            <a:r>
              <a:rPr lang="en-US" sz="1800" dirty="0"/>
              <a:t>Gears can be used as a connector, import/export reusable code, extensions to connect to email campaigns , mobile app data etc.</a:t>
            </a:r>
          </a:p>
          <a:p>
            <a:r>
              <a:rPr lang="en-US" sz="1800" dirty="0"/>
              <a:t>There are core gears already installed in an account. For e.g. the default templates available for campaigns.</a:t>
            </a:r>
          </a:p>
          <a:p>
            <a:endParaRPr lang="en-US" sz="1800" dirty="0"/>
          </a:p>
          <a:p>
            <a:endParaRPr lang="en-US" sz="1800" dirty="0"/>
          </a:p>
        </p:txBody>
      </p:sp>
      <p:sp>
        <p:nvSpPr>
          <p:cNvPr id="4" name="Text Placeholder 3">
            <a:extLst>
              <a:ext uri="{FF2B5EF4-FFF2-40B4-BE49-F238E27FC236}">
                <a16:creationId xmlns:a16="http://schemas.microsoft.com/office/drawing/2014/main" id="{93A7802E-60D6-44D0-899A-B2B313856C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0974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F9B6-73D4-4F39-BCFE-FD6D9C7538D8}"/>
              </a:ext>
            </a:extLst>
          </p:cNvPr>
          <p:cNvSpPr>
            <a:spLocks noGrp="1"/>
          </p:cNvSpPr>
          <p:nvPr>
            <p:ph type="title"/>
          </p:nvPr>
        </p:nvSpPr>
        <p:spPr>
          <a:xfrm>
            <a:off x="640080" y="365125"/>
            <a:ext cx="11055096" cy="671195"/>
          </a:xfrm>
        </p:spPr>
        <p:txBody>
          <a:bodyPr>
            <a:normAutofit fontScale="90000"/>
          </a:bodyPr>
          <a:lstStyle/>
          <a:p>
            <a:r>
              <a:rPr lang="en-US" dirty="0"/>
              <a:t>Creating Gears</a:t>
            </a:r>
          </a:p>
        </p:txBody>
      </p:sp>
      <p:sp>
        <p:nvSpPr>
          <p:cNvPr id="3" name="Content Placeholder 2">
            <a:extLst>
              <a:ext uri="{FF2B5EF4-FFF2-40B4-BE49-F238E27FC236}">
                <a16:creationId xmlns:a16="http://schemas.microsoft.com/office/drawing/2014/main" id="{9EF42AD3-2A2A-4156-81B4-D6A95CAC07F4}"/>
              </a:ext>
            </a:extLst>
          </p:cNvPr>
          <p:cNvSpPr>
            <a:spLocks noGrp="1"/>
          </p:cNvSpPr>
          <p:nvPr>
            <p:ph idx="1"/>
          </p:nvPr>
        </p:nvSpPr>
        <p:spPr>
          <a:xfrm>
            <a:off x="640080" y="1432560"/>
            <a:ext cx="4632960" cy="4744403"/>
          </a:xfrm>
        </p:spPr>
        <p:txBody>
          <a:bodyPr>
            <a:normAutofit/>
          </a:bodyPr>
          <a:lstStyle/>
          <a:p>
            <a:r>
              <a:rPr lang="en-US" sz="1800" dirty="0"/>
              <a:t>Navigate to Gears and select “New Gear” to use the Evergage’s editor to create a new one or “Upload Gears” to upload a typescript File.</a:t>
            </a:r>
          </a:p>
          <a:p>
            <a:r>
              <a:rPr lang="en-US" sz="1800" dirty="0"/>
              <a:t>Any user with Admin access can create or modify gears.</a:t>
            </a:r>
          </a:p>
          <a:p>
            <a:r>
              <a:rPr lang="en-US" sz="1800" dirty="0"/>
              <a:t>All pre-installed gears can be seen in the Gear dashboard.</a:t>
            </a:r>
          </a:p>
        </p:txBody>
      </p:sp>
      <p:sp>
        <p:nvSpPr>
          <p:cNvPr id="4" name="Text Placeholder 3">
            <a:extLst>
              <a:ext uri="{FF2B5EF4-FFF2-40B4-BE49-F238E27FC236}">
                <a16:creationId xmlns:a16="http://schemas.microsoft.com/office/drawing/2014/main" id="{54C41DD4-2A2D-4595-8BC6-26E5C7A635D1}"/>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CC89D8AB-873F-4DC0-9EAE-D57254DEC2AD}"/>
              </a:ext>
            </a:extLst>
          </p:cNvPr>
          <p:cNvPicPr>
            <a:picLocks noChangeAspect="1"/>
          </p:cNvPicPr>
          <p:nvPr/>
        </p:nvPicPr>
        <p:blipFill>
          <a:blip r:embed="rId2"/>
          <a:stretch>
            <a:fillRect/>
          </a:stretch>
        </p:blipFill>
        <p:spPr>
          <a:xfrm>
            <a:off x="5273040" y="1432560"/>
            <a:ext cx="6918960" cy="4077176"/>
          </a:xfrm>
          <a:prstGeom prst="rect">
            <a:avLst/>
          </a:prstGeom>
        </p:spPr>
      </p:pic>
    </p:spTree>
    <p:extLst>
      <p:ext uri="{BB962C8B-B14F-4D97-AF65-F5344CB8AC3E}">
        <p14:creationId xmlns:p14="http://schemas.microsoft.com/office/powerpoint/2010/main" val="39249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Web campaigns and Templates</a:t>
            </a:r>
          </a:p>
        </p:txBody>
      </p:sp>
    </p:spTree>
    <p:extLst>
      <p:ext uri="{BB962C8B-B14F-4D97-AF65-F5344CB8AC3E}">
        <p14:creationId xmlns:p14="http://schemas.microsoft.com/office/powerpoint/2010/main" val="373171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Open Items</a:t>
            </a:r>
          </a:p>
        </p:txBody>
      </p:sp>
    </p:spTree>
    <p:extLst>
      <p:ext uri="{BB962C8B-B14F-4D97-AF65-F5344CB8AC3E}">
        <p14:creationId xmlns:p14="http://schemas.microsoft.com/office/powerpoint/2010/main" val="2348889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1474-4960-4833-90FA-C30107D4F158}"/>
              </a:ext>
            </a:extLst>
          </p:cNvPr>
          <p:cNvSpPr>
            <a:spLocks noGrp="1"/>
          </p:cNvSpPr>
          <p:nvPr>
            <p:ph type="title"/>
          </p:nvPr>
        </p:nvSpPr>
        <p:spPr>
          <a:xfrm>
            <a:off x="640080" y="365125"/>
            <a:ext cx="11055096" cy="823595"/>
          </a:xfrm>
        </p:spPr>
        <p:txBody>
          <a:bodyPr>
            <a:normAutofit fontScale="90000"/>
          </a:bodyPr>
          <a:lstStyle/>
          <a:p>
            <a:r>
              <a:rPr lang="en-US" dirty="0"/>
              <a:t>Findings</a:t>
            </a:r>
          </a:p>
        </p:txBody>
      </p:sp>
      <p:sp>
        <p:nvSpPr>
          <p:cNvPr id="3" name="Content Placeholder 2">
            <a:extLst>
              <a:ext uri="{FF2B5EF4-FFF2-40B4-BE49-F238E27FC236}">
                <a16:creationId xmlns:a16="http://schemas.microsoft.com/office/drawing/2014/main" id="{E2F90C79-AB48-40A3-AA73-8121329D0A6A}"/>
              </a:ext>
            </a:extLst>
          </p:cNvPr>
          <p:cNvSpPr>
            <a:spLocks noGrp="1"/>
          </p:cNvSpPr>
          <p:nvPr>
            <p:ph idx="1"/>
          </p:nvPr>
        </p:nvSpPr>
        <p:spPr>
          <a:xfrm>
            <a:off x="640080" y="1381760"/>
            <a:ext cx="5720080" cy="4795203"/>
          </a:xfrm>
        </p:spPr>
        <p:txBody>
          <a:bodyPr>
            <a:normAutofit lnSpcReduction="10000"/>
          </a:bodyPr>
          <a:lstStyle/>
          <a:p>
            <a:r>
              <a:rPr lang="en-US" sz="1800" dirty="0"/>
              <a:t>One of the key findings of this POC is related to non-persistence of de-anonymized id on subsequent visits. Issue has been raised with Salesforce Support to assist on the same in our Newell Dataset.</a:t>
            </a:r>
          </a:p>
          <a:p>
            <a:r>
              <a:rPr lang="en-US" sz="1800" dirty="0"/>
              <a:t>Limitations of Evergage’s Dev sandbox to read Dynamic Data Layer- only the </a:t>
            </a:r>
            <a:r>
              <a:rPr lang="en-US" sz="1800" dirty="0" err="1"/>
              <a:t>datalayer</a:t>
            </a:r>
            <a:r>
              <a:rPr lang="en-US" sz="1800" dirty="0"/>
              <a:t> attributes/values available on page load can be retrieved and used.</a:t>
            </a:r>
          </a:p>
          <a:p>
            <a:r>
              <a:rPr lang="en-US" sz="1800" dirty="0"/>
              <a:t>General Dataset Flag Settings. We are in touch with salesforce to correctly enable the flag as per our requirements.</a:t>
            </a:r>
          </a:p>
          <a:p>
            <a:r>
              <a:rPr lang="en-US" sz="1800" dirty="0"/>
              <a:t>Reporting capabilities associated with a Dev sandbox. </a:t>
            </a:r>
          </a:p>
          <a:p>
            <a:r>
              <a:rPr lang="en-US" sz="1800" dirty="0"/>
              <a:t>Of late, once </a:t>
            </a:r>
            <a:r>
              <a:rPr lang="en-US" sz="1800"/>
              <a:t>settings were </a:t>
            </a:r>
            <a:r>
              <a:rPr lang="en-US" sz="1800" dirty="0"/>
              <a:t>changed by </a:t>
            </a:r>
            <a:r>
              <a:rPr lang="en-US" sz="1800" dirty="0" err="1"/>
              <a:t>Evergage</a:t>
            </a:r>
            <a:r>
              <a:rPr lang="en-US" sz="1800" dirty="0"/>
              <a:t> for our dataset, we have been unable to tie actions back to email addresses passed in sitemap. It is being assigned to anonymous id only.</a:t>
            </a:r>
          </a:p>
          <a:p>
            <a:endParaRPr lang="en-US" sz="1800" dirty="0"/>
          </a:p>
          <a:p>
            <a:endParaRPr lang="en-US" sz="1800" dirty="0"/>
          </a:p>
          <a:p>
            <a:pPr marL="0" indent="0">
              <a:buNone/>
            </a:pPr>
            <a:endParaRPr lang="en-US" sz="1800" dirty="0"/>
          </a:p>
        </p:txBody>
      </p:sp>
      <p:sp>
        <p:nvSpPr>
          <p:cNvPr id="4" name="Text Placeholder 3">
            <a:extLst>
              <a:ext uri="{FF2B5EF4-FFF2-40B4-BE49-F238E27FC236}">
                <a16:creationId xmlns:a16="http://schemas.microsoft.com/office/drawing/2014/main" id="{93A7802E-60D6-44D0-899A-B2B313856C4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506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4F4-C709-432F-B0C4-374135D346E9}"/>
              </a:ext>
            </a:extLst>
          </p:cNvPr>
          <p:cNvSpPr>
            <a:spLocks noGrp="1"/>
          </p:cNvSpPr>
          <p:nvPr>
            <p:ph type="title"/>
          </p:nvPr>
        </p:nvSpPr>
        <p:spPr/>
        <p:txBody>
          <a:bodyPr>
            <a:normAutofit/>
          </a:bodyPr>
          <a:lstStyle/>
          <a:p>
            <a:r>
              <a:rPr lang="en-US" sz="4800" dirty="0"/>
              <a:t>Setting up a campaign</a:t>
            </a:r>
          </a:p>
        </p:txBody>
      </p:sp>
      <p:sp>
        <p:nvSpPr>
          <p:cNvPr id="3" name="Content Placeholder 2">
            <a:extLst>
              <a:ext uri="{FF2B5EF4-FFF2-40B4-BE49-F238E27FC236}">
                <a16:creationId xmlns:a16="http://schemas.microsoft.com/office/drawing/2014/main" id="{8EBCD7A3-3415-421A-AA8E-F2D26F1797D4}"/>
              </a:ext>
            </a:extLst>
          </p:cNvPr>
          <p:cNvSpPr>
            <a:spLocks noGrp="1"/>
          </p:cNvSpPr>
          <p:nvPr>
            <p:ph idx="1"/>
          </p:nvPr>
        </p:nvSpPr>
        <p:spPr>
          <a:xfrm>
            <a:off x="640080" y="1825625"/>
            <a:ext cx="4917440" cy="3721735"/>
          </a:xfrm>
        </p:spPr>
        <p:txBody>
          <a:bodyPr>
            <a:normAutofit fontScale="85000" lnSpcReduction="20000"/>
          </a:bodyPr>
          <a:lstStyle/>
          <a:p>
            <a:pPr marL="0" indent="0">
              <a:buNone/>
            </a:pPr>
            <a:r>
              <a:rPr lang="en-US" sz="2400" dirty="0"/>
              <a:t>As a part of this POC, we configured a web campaign. Below are the components:</a:t>
            </a:r>
          </a:p>
          <a:p>
            <a:r>
              <a:rPr lang="en-US" sz="1800" dirty="0"/>
              <a:t>Content Zone:</a:t>
            </a:r>
          </a:p>
          <a:p>
            <a:r>
              <a:rPr lang="en-US" sz="1800" dirty="0"/>
              <a:t>An area on the site that has been mapped to make it eligible for personalization. This is coded in the sitemap and can include zones like CTA button, Homepage Hero, </a:t>
            </a:r>
            <a:r>
              <a:rPr lang="en-US" sz="1800" dirty="0" err="1"/>
              <a:t>etc</a:t>
            </a:r>
            <a:endParaRPr lang="en-US" sz="1800" dirty="0"/>
          </a:p>
          <a:p>
            <a:r>
              <a:rPr lang="en-US" sz="1800" dirty="0"/>
              <a:t>Template- The template code decides what is rendered on the content zone selected and also what components a Business User can configure</a:t>
            </a:r>
          </a:p>
          <a:p>
            <a:r>
              <a:rPr lang="en-US" sz="1800" dirty="0"/>
              <a:t>Campaign-</a:t>
            </a:r>
            <a:r>
              <a:rPr lang="en-US" sz="1800" dirty="0" err="1"/>
              <a:t>Compinet</a:t>
            </a:r>
            <a:r>
              <a:rPr lang="en-US" sz="1800" dirty="0"/>
              <a:t> that is configurable by a business user. Allows selection of  a template, completing the inputs available to them, &amp; then publishing  the campaign. The published campaign is visible to prospects/customers that qualify based on the testing/targeting logic.</a:t>
            </a:r>
          </a:p>
        </p:txBody>
      </p:sp>
      <p:sp>
        <p:nvSpPr>
          <p:cNvPr id="4" name="Text Placeholder 3">
            <a:extLst>
              <a:ext uri="{FF2B5EF4-FFF2-40B4-BE49-F238E27FC236}">
                <a16:creationId xmlns:a16="http://schemas.microsoft.com/office/drawing/2014/main" id="{99BCF067-105F-4DC0-AC05-C428D50E15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B244D9B0-6CC1-4587-880A-1CC86DD32747}"/>
              </a:ext>
            </a:extLst>
          </p:cNvPr>
          <p:cNvSpPr>
            <a:spLocks noGrp="1"/>
          </p:cNvSpPr>
          <p:nvPr>
            <p:ph type="body" sz="quarter" idx="13"/>
          </p:nvPr>
        </p:nvSpPr>
        <p:spPr/>
        <p:txBody>
          <a:bodyPr/>
          <a:lstStyle/>
          <a:p>
            <a:endParaRPr lang="en-US" dirty="0"/>
          </a:p>
        </p:txBody>
      </p:sp>
      <p:pic>
        <p:nvPicPr>
          <p:cNvPr id="7" name="Picture 6" descr="A close up of a logo&#10;&#10;Description automatically generated">
            <a:extLst>
              <a:ext uri="{FF2B5EF4-FFF2-40B4-BE49-F238E27FC236}">
                <a16:creationId xmlns:a16="http://schemas.microsoft.com/office/drawing/2014/main" id="{E61C273B-5A88-4577-9EDC-ECBF8339AF35}"/>
              </a:ext>
            </a:extLst>
          </p:cNvPr>
          <p:cNvPicPr>
            <a:picLocks noChangeAspect="1"/>
          </p:cNvPicPr>
          <p:nvPr/>
        </p:nvPicPr>
        <p:blipFill>
          <a:blip r:embed="rId2"/>
          <a:stretch>
            <a:fillRect/>
          </a:stretch>
        </p:blipFill>
        <p:spPr>
          <a:xfrm>
            <a:off x="5797296" y="1885481"/>
            <a:ext cx="6014472" cy="4278146"/>
          </a:xfrm>
          <a:prstGeom prst="rect">
            <a:avLst/>
          </a:prstGeom>
        </p:spPr>
      </p:pic>
    </p:spTree>
    <p:extLst>
      <p:ext uri="{BB962C8B-B14F-4D97-AF65-F5344CB8AC3E}">
        <p14:creationId xmlns:p14="http://schemas.microsoft.com/office/powerpoint/2010/main" val="148048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4F4-C709-432F-B0C4-374135D346E9}"/>
              </a:ext>
            </a:extLst>
          </p:cNvPr>
          <p:cNvSpPr>
            <a:spLocks noGrp="1"/>
          </p:cNvSpPr>
          <p:nvPr>
            <p:ph type="title"/>
          </p:nvPr>
        </p:nvSpPr>
        <p:spPr/>
        <p:txBody>
          <a:bodyPr>
            <a:normAutofit/>
          </a:bodyPr>
          <a:lstStyle/>
          <a:p>
            <a:r>
              <a:rPr lang="en-US" sz="3500" dirty="0"/>
              <a:t>Template config</a:t>
            </a:r>
          </a:p>
        </p:txBody>
      </p:sp>
      <p:sp>
        <p:nvSpPr>
          <p:cNvPr id="3" name="Content Placeholder 2">
            <a:extLst>
              <a:ext uri="{FF2B5EF4-FFF2-40B4-BE49-F238E27FC236}">
                <a16:creationId xmlns:a16="http://schemas.microsoft.com/office/drawing/2014/main" id="{8EBCD7A3-3415-421A-AA8E-F2D26F1797D4}"/>
              </a:ext>
            </a:extLst>
          </p:cNvPr>
          <p:cNvSpPr>
            <a:spLocks noGrp="1"/>
          </p:cNvSpPr>
          <p:nvPr>
            <p:ph idx="1"/>
          </p:nvPr>
        </p:nvSpPr>
        <p:spPr>
          <a:xfrm>
            <a:off x="640080" y="1987075"/>
            <a:ext cx="4288990" cy="3560285"/>
          </a:xfrm>
        </p:spPr>
        <p:txBody>
          <a:bodyPr>
            <a:normAutofit/>
          </a:bodyPr>
          <a:lstStyle/>
          <a:p>
            <a:pPr marL="0" indent="0">
              <a:buNone/>
            </a:pPr>
            <a:r>
              <a:rPr lang="en-US" sz="1800" dirty="0"/>
              <a:t>The editor at the bottom of the screen is where a developer can code the components of the template.</a:t>
            </a:r>
          </a:p>
          <a:p>
            <a:pPr marL="0" indent="0">
              <a:buNone/>
            </a:pPr>
            <a:endParaRPr lang="en-US" sz="1800" dirty="0"/>
          </a:p>
          <a:p>
            <a:pPr marL="0" indent="0">
              <a:buNone/>
            </a:pPr>
            <a:r>
              <a:rPr lang="en-US" sz="1800" dirty="0"/>
              <a:t>The pane on the left is a view of the components  the business user can configure and define when they setup the campaign. This is coded in the SSJS section of the editor.</a:t>
            </a:r>
          </a:p>
        </p:txBody>
      </p:sp>
      <p:sp>
        <p:nvSpPr>
          <p:cNvPr id="4" name="Text Placeholder 3">
            <a:extLst>
              <a:ext uri="{FF2B5EF4-FFF2-40B4-BE49-F238E27FC236}">
                <a16:creationId xmlns:a16="http://schemas.microsoft.com/office/drawing/2014/main" id="{99BCF067-105F-4DC0-AC05-C428D50E15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B244D9B0-6CC1-4587-880A-1CC86DD32747}"/>
              </a:ext>
            </a:extLst>
          </p:cNvPr>
          <p:cNvSpPr>
            <a:spLocks noGrp="1"/>
          </p:cNvSpPr>
          <p:nvPr>
            <p:ph type="body" sz="quarter" idx="13"/>
          </p:nvPr>
        </p:nvSpPr>
        <p:spPr/>
        <p:txBody>
          <a:bodyPr/>
          <a:lstStyle/>
          <a:p>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B9847ECF-0942-4F07-B2B7-9DA507C448C2}"/>
              </a:ext>
            </a:extLst>
          </p:cNvPr>
          <p:cNvPicPr>
            <a:picLocks noChangeAspect="1"/>
          </p:cNvPicPr>
          <p:nvPr/>
        </p:nvPicPr>
        <p:blipFill>
          <a:blip r:embed="rId2"/>
          <a:stretch>
            <a:fillRect/>
          </a:stretch>
        </p:blipFill>
        <p:spPr>
          <a:xfrm>
            <a:off x="4929070" y="1027907"/>
            <a:ext cx="7262930" cy="4346733"/>
          </a:xfrm>
          <a:prstGeom prst="rect">
            <a:avLst/>
          </a:prstGeom>
        </p:spPr>
      </p:pic>
    </p:spTree>
    <p:extLst>
      <p:ext uri="{BB962C8B-B14F-4D97-AF65-F5344CB8AC3E}">
        <p14:creationId xmlns:p14="http://schemas.microsoft.com/office/powerpoint/2010/main" val="35460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A/B Test Campaigns</a:t>
            </a:r>
          </a:p>
        </p:txBody>
      </p:sp>
    </p:spTree>
    <p:extLst>
      <p:ext uri="{BB962C8B-B14F-4D97-AF65-F5344CB8AC3E}">
        <p14:creationId xmlns:p14="http://schemas.microsoft.com/office/powerpoint/2010/main" val="409393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4F4-C709-432F-B0C4-374135D346E9}"/>
              </a:ext>
            </a:extLst>
          </p:cNvPr>
          <p:cNvSpPr>
            <a:spLocks noGrp="1"/>
          </p:cNvSpPr>
          <p:nvPr>
            <p:ph type="title"/>
          </p:nvPr>
        </p:nvSpPr>
        <p:spPr/>
        <p:txBody>
          <a:bodyPr>
            <a:normAutofit/>
          </a:bodyPr>
          <a:lstStyle/>
          <a:p>
            <a:r>
              <a:rPr lang="en-US" sz="3500" dirty="0"/>
              <a:t>Template config</a:t>
            </a:r>
          </a:p>
        </p:txBody>
      </p:sp>
      <p:sp>
        <p:nvSpPr>
          <p:cNvPr id="3" name="Content Placeholder 2">
            <a:extLst>
              <a:ext uri="{FF2B5EF4-FFF2-40B4-BE49-F238E27FC236}">
                <a16:creationId xmlns:a16="http://schemas.microsoft.com/office/drawing/2014/main" id="{8EBCD7A3-3415-421A-AA8E-F2D26F1797D4}"/>
              </a:ext>
            </a:extLst>
          </p:cNvPr>
          <p:cNvSpPr>
            <a:spLocks noGrp="1"/>
          </p:cNvSpPr>
          <p:nvPr>
            <p:ph idx="1"/>
          </p:nvPr>
        </p:nvSpPr>
        <p:spPr>
          <a:xfrm>
            <a:off x="640080" y="1987075"/>
            <a:ext cx="4288990" cy="3560285"/>
          </a:xfrm>
        </p:spPr>
        <p:txBody>
          <a:bodyPr>
            <a:normAutofit/>
          </a:bodyPr>
          <a:lstStyle/>
          <a:p>
            <a:pPr marL="0" indent="0">
              <a:buNone/>
            </a:pPr>
            <a:r>
              <a:rPr lang="en-US" sz="1800" dirty="0"/>
              <a:t>The editor at the bottom of the screen is where a developer can code the components of the template.</a:t>
            </a:r>
          </a:p>
          <a:p>
            <a:pPr marL="0" indent="0">
              <a:buNone/>
            </a:pPr>
            <a:endParaRPr lang="en-US" sz="1800" dirty="0"/>
          </a:p>
          <a:p>
            <a:pPr marL="0" indent="0">
              <a:buNone/>
            </a:pPr>
            <a:r>
              <a:rPr lang="en-US" sz="1800" dirty="0"/>
              <a:t>The pane on the left is a view of the components  the business user can configure and define when they setup the campaign. This is coded in the SSJS section of the editor.</a:t>
            </a:r>
          </a:p>
        </p:txBody>
      </p:sp>
      <p:sp>
        <p:nvSpPr>
          <p:cNvPr id="4" name="Text Placeholder 3">
            <a:extLst>
              <a:ext uri="{FF2B5EF4-FFF2-40B4-BE49-F238E27FC236}">
                <a16:creationId xmlns:a16="http://schemas.microsoft.com/office/drawing/2014/main" id="{99BCF067-105F-4DC0-AC05-C428D50E15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B244D9B0-6CC1-4587-880A-1CC86DD32747}"/>
              </a:ext>
            </a:extLst>
          </p:cNvPr>
          <p:cNvSpPr>
            <a:spLocks noGrp="1"/>
          </p:cNvSpPr>
          <p:nvPr>
            <p:ph type="body" sz="quarter" idx="13"/>
          </p:nvPr>
        </p:nvSpPr>
        <p:spPr/>
        <p:txBody>
          <a:bodyPr/>
          <a:lstStyle/>
          <a:p>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B9847ECF-0942-4F07-B2B7-9DA507C448C2}"/>
              </a:ext>
            </a:extLst>
          </p:cNvPr>
          <p:cNvPicPr>
            <a:picLocks noChangeAspect="1"/>
          </p:cNvPicPr>
          <p:nvPr/>
        </p:nvPicPr>
        <p:blipFill>
          <a:blip r:embed="rId2"/>
          <a:stretch>
            <a:fillRect/>
          </a:stretch>
        </p:blipFill>
        <p:spPr>
          <a:xfrm>
            <a:off x="4929070" y="1027907"/>
            <a:ext cx="7262930" cy="4346733"/>
          </a:xfrm>
          <a:prstGeom prst="rect">
            <a:avLst/>
          </a:prstGeom>
        </p:spPr>
      </p:pic>
    </p:spTree>
    <p:extLst>
      <p:ext uri="{BB962C8B-B14F-4D97-AF65-F5344CB8AC3E}">
        <p14:creationId xmlns:p14="http://schemas.microsoft.com/office/powerpoint/2010/main" val="253940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C1B7-93DC-4CC9-AAD4-68B6B9E39C26}"/>
              </a:ext>
            </a:extLst>
          </p:cNvPr>
          <p:cNvSpPr>
            <a:spLocks noGrp="1"/>
          </p:cNvSpPr>
          <p:nvPr>
            <p:ph type="title"/>
          </p:nvPr>
        </p:nvSpPr>
        <p:spPr>
          <a:xfrm>
            <a:off x="640080" y="365125"/>
            <a:ext cx="11055096" cy="762635"/>
          </a:xfrm>
        </p:spPr>
        <p:txBody>
          <a:bodyPr>
            <a:normAutofit fontScale="90000"/>
          </a:bodyPr>
          <a:lstStyle/>
          <a:p>
            <a:r>
              <a:rPr lang="en-US" dirty="0"/>
              <a:t>Creating an A/B Test</a:t>
            </a:r>
          </a:p>
        </p:txBody>
      </p:sp>
      <p:sp>
        <p:nvSpPr>
          <p:cNvPr id="3" name="Content Placeholder 2">
            <a:extLst>
              <a:ext uri="{FF2B5EF4-FFF2-40B4-BE49-F238E27FC236}">
                <a16:creationId xmlns:a16="http://schemas.microsoft.com/office/drawing/2014/main" id="{41AAFFCC-4822-467D-8D32-C4DF39B89BE5}"/>
              </a:ext>
            </a:extLst>
          </p:cNvPr>
          <p:cNvSpPr>
            <a:spLocks noGrp="1"/>
          </p:cNvSpPr>
          <p:nvPr>
            <p:ph idx="1"/>
          </p:nvPr>
        </p:nvSpPr>
        <p:spPr>
          <a:xfrm>
            <a:off x="122936" y="1165224"/>
            <a:ext cx="4398264" cy="5164455"/>
          </a:xfrm>
        </p:spPr>
        <p:txBody>
          <a:bodyPr>
            <a:normAutofit/>
          </a:bodyPr>
          <a:lstStyle/>
          <a:p>
            <a:r>
              <a:rPr lang="en-US" sz="1800" dirty="0"/>
              <a:t>Under Web campaign , select A/B Test as Campaign Type.</a:t>
            </a:r>
          </a:p>
          <a:p>
            <a:r>
              <a:rPr lang="en-US" sz="1800" dirty="0"/>
              <a:t>Under Campaign Targeting section, select the Rule to qualify a user for this campaign. </a:t>
            </a:r>
          </a:p>
          <a:p>
            <a:r>
              <a:rPr lang="en-US" sz="1800" dirty="0"/>
              <a:t>We can select the User segments as well.</a:t>
            </a:r>
          </a:p>
          <a:p>
            <a:r>
              <a:rPr lang="en-US" sz="1800" dirty="0"/>
              <a:t>Add a  template to the experience, Enter the details to be rendered as a part of Campaign.</a:t>
            </a:r>
          </a:p>
          <a:p>
            <a:r>
              <a:rPr lang="en-US" sz="1800" dirty="0"/>
              <a:t>Set the distribution % of users for the experience.</a:t>
            </a:r>
          </a:p>
          <a:p>
            <a:r>
              <a:rPr lang="en-US" sz="1800" dirty="0"/>
              <a:t>Repeat the above two steps to add multiple experiences.</a:t>
            </a:r>
          </a:p>
        </p:txBody>
      </p:sp>
      <p:sp>
        <p:nvSpPr>
          <p:cNvPr id="4" name="Text Placeholder 3">
            <a:extLst>
              <a:ext uri="{FF2B5EF4-FFF2-40B4-BE49-F238E27FC236}">
                <a16:creationId xmlns:a16="http://schemas.microsoft.com/office/drawing/2014/main" id="{5069B7EF-1746-41EB-B0C6-4C0BDC338895}"/>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27508E72-6C69-401D-8738-010B36CE9EEA}"/>
              </a:ext>
            </a:extLst>
          </p:cNvPr>
          <p:cNvPicPr>
            <a:picLocks noChangeAspect="1"/>
          </p:cNvPicPr>
          <p:nvPr/>
        </p:nvPicPr>
        <p:blipFill>
          <a:blip r:embed="rId2"/>
          <a:stretch>
            <a:fillRect/>
          </a:stretch>
        </p:blipFill>
        <p:spPr>
          <a:xfrm>
            <a:off x="4521200" y="1235867"/>
            <a:ext cx="7670800" cy="3855310"/>
          </a:xfrm>
          <a:prstGeom prst="rect">
            <a:avLst/>
          </a:prstGeom>
        </p:spPr>
      </p:pic>
    </p:spTree>
    <p:extLst>
      <p:ext uri="{BB962C8B-B14F-4D97-AF65-F5344CB8AC3E}">
        <p14:creationId xmlns:p14="http://schemas.microsoft.com/office/powerpoint/2010/main" val="328865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3B0C-1883-444C-80B7-22F4C82CC8B9}"/>
              </a:ext>
            </a:extLst>
          </p:cNvPr>
          <p:cNvSpPr>
            <a:spLocks noGrp="1"/>
          </p:cNvSpPr>
          <p:nvPr>
            <p:ph type="title"/>
          </p:nvPr>
        </p:nvSpPr>
        <p:spPr>
          <a:xfrm>
            <a:off x="640080" y="365125"/>
            <a:ext cx="11055096" cy="833755"/>
          </a:xfrm>
        </p:spPr>
        <p:txBody>
          <a:bodyPr>
            <a:normAutofit fontScale="90000"/>
          </a:bodyPr>
          <a:lstStyle/>
          <a:p>
            <a:r>
              <a:rPr lang="en-US" dirty="0"/>
              <a:t>Editing experience in A/B Test </a:t>
            </a:r>
          </a:p>
        </p:txBody>
      </p:sp>
      <p:sp>
        <p:nvSpPr>
          <p:cNvPr id="3" name="Content Placeholder 2">
            <a:extLst>
              <a:ext uri="{FF2B5EF4-FFF2-40B4-BE49-F238E27FC236}">
                <a16:creationId xmlns:a16="http://schemas.microsoft.com/office/drawing/2014/main" id="{C39AE25E-B15C-493B-A4C6-F8E5113522EC}"/>
              </a:ext>
            </a:extLst>
          </p:cNvPr>
          <p:cNvSpPr>
            <a:spLocks noGrp="1"/>
          </p:cNvSpPr>
          <p:nvPr>
            <p:ph idx="1"/>
          </p:nvPr>
        </p:nvSpPr>
        <p:spPr>
          <a:xfrm>
            <a:off x="640080" y="1519691"/>
            <a:ext cx="3830320" cy="4351338"/>
          </a:xfrm>
        </p:spPr>
        <p:txBody>
          <a:bodyPr>
            <a:normAutofit/>
          </a:bodyPr>
          <a:lstStyle/>
          <a:p>
            <a:r>
              <a:rPr lang="en-US" sz="1800" dirty="0"/>
              <a:t>Once a template is added, all the fields will be available for editing from business user perspective.</a:t>
            </a:r>
          </a:p>
          <a:p>
            <a:r>
              <a:rPr lang="en-US" sz="1800" dirty="0"/>
              <a:t>Add the respective details and use test URL / Visual Editor to validate the look and feel of the experience.</a:t>
            </a:r>
          </a:p>
        </p:txBody>
      </p:sp>
      <p:sp>
        <p:nvSpPr>
          <p:cNvPr id="4" name="Text Placeholder 3">
            <a:extLst>
              <a:ext uri="{FF2B5EF4-FFF2-40B4-BE49-F238E27FC236}">
                <a16:creationId xmlns:a16="http://schemas.microsoft.com/office/drawing/2014/main" id="{89B0065A-F5F1-498C-B0A2-CC2A08FE4194}"/>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B92597C2-C83A-4F9C-8DFF-1AA1F60C13C9}"/>
              </a:ext>
            </a:extLst>
          </p:cNvPr>
          <p:cNvPicPr>
            <a:picLocks noChangeAspect="1"/>
          </p:cNvPicPr>
          <p:nvPr/>
        </p:nvPicPr>
        <p:blipFill>
          <a:blip r:embed="rId2"/>
          <a:stretch>
            <a:fillRect/>
          </a:stretch>
        </p:blipFill>
        <p:spPr>
          <a:xfrm>
            <a:off x="4653280" y="1516742"/>
            <a:ext cx="7406640" cy="3824515"/>
          </a:xfrm>
          <a:prstGeom prst="rect">
            <a:avLst/>
          </a:prstGeom>
        </p:spPr>
      </p:pic>
    </p:spTree>
    <p:extLst>
      <p:ext uri="{BB962C8B-B14F-4D97-AF65-F5344CB8AC3E}">
        <p14:creationId xmlns:p14="http://schemas.microsoft.com/office/powerpoint/2010/main" val="1295193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0080" y="2926079"/>
            <a:ext cx="11055096" cy="1627632"/>
          </a:xfrm>
        </p:spPr>
        <p:txBody>
          <a:bodyPr/>
          <a:lstStyle/>
          <a:p>
            <a:pPr algn="ctr"/>
            <a:r>
              <a:rPr lang="en-US" sz="6000" dirty="0">
                <a:latin typeface="Arial" panose="020B0604020202020204" pitchFamily="34" charset="0"/>
                <a:cs typeface="Arial" panose="020B0604020202020204" pitchFamily="34" charset="0"/>
              </a:rPr>
              <a:t>Sitemap &amp; Catalog</a:t>
            </a:r>
          </a:p>
        </p:txBody>
      </p:sp>
    </p:spTree>
    <p:extLst>
      <p:ext uri="{BB962C8B-B14F-4D97-AF65-F5344CB8AC3E}">
        <p14:creationId xmlns:p14="http://schemas.microsoft.com/office/powerpoint/2010/main" val="2331882786"/>
      </p:ext>
    </p:extLst>
  </p:cSld>
  <p:clrMapOvr>
    <a:masterClrMapping/>
  </p:clrMapOvr>
</p:sld>
</file>

<file path=ppt/theme/theme1.xml><?xml version="1.0" encoding="utf-8"?>
<a:theme xmlns:a="http://schemas.openxmlformats.org/drawingml/2006/main" name="Office Theme">
  <a:themeElements>
    <a:clrScheme name="Newell Brands">
      <a:dk1>
        <a:srgbClr val="696057"/>
      </a:dk1>
      <a:lt1>
        <a:sysClr val="window" lastClr="FFFFFF"/>
      </a:lt1>
      <a:dk2>
        <a:srgbClr val="288DC1"/>
      </a:dk2>
      <a:lt2>
        <a:srgbClr val="C74B37"/>
      </a:lt2>
      <a:accent1>
        <a:srgbClr val="683277"/>
      </a:accent1>
      <a:accent2>
        <a:srgbClr val="3B5CAD"/>
      </a:accent2>
      <a:accent3>
        <a:srgbClr val="8E0B56"/>
      </a:accent3>
      <a:accent4>
        <a:srgbClr val="1B806E"/>
      </a:accent4>
      <a:accent5>
        <a:srgbClr val="EA7200"/>
      </a:accent5>
      <a:accent6>
        <a:srgbClr val="B88400"/>
      </a:accent6>
      <a:hlink>
        <a:srgbClr val="3B5CAD"/>
      </a:hlink>
      <a:folHlink>
        <a:srgbClr val="683277"/>
      </a:folHlink>
    </a:clrScheme>
    <a:fontScheme name="Newell">
      <a:majorFont>
        <a:latin typeface="Roboto Slab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C3DF6AFFD8E44CB7C03543265AC8FC" ma:contentTypeVersion="12" ma:contentTypeDescription="Create a new document." ma:contentTypeScope="" ma:versionID="c6437b085283d6cc2936de084d238856">
  <xsd:schema xmlns:xsd="http://www.w3.org/2001/XMLSchema" xmlns:xs="http://www.w3.org/2001/XMLSchema" xmlns:p="http://schemas.microsoft.com/office/2006/metadata/properties" xmlns:ns2="f9f371a4-701f-4c31-9027-5e88191c67d2" xmlns:ns3="4cc1ab43-6037-45ae-8bd4-9cceb6b1a12d" targetNamespace="http://schemas.microsoft.com/office/2006/metadata/properties" ma:root="true" ma:fieldsID="7d239900fce1004dba74f87a10a44b47" ns2:_="" ns3:_="">
    <xsd:import namespace="f9f371a4-701f-4c31-9027-5e88191c67d2"/>
    <xsd:import namespace="4cc1ab43-6037-45ae-8bd4-9cceb6b1a12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f371a4-701f-4c31-9027-5e88191c67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c1ab43-6037-45ae-8bd4-9cceb6b1a12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2BA58F-4D5D-4052-825A-BFB2D7FA6535}">
  <ds:schemaRefs>
    <ds:schemaRef ds:uri="http://schemas.microsoft.com/sharepoint/v3/contenttype/forms"/>
  </ds:schemaRefs>
</ds:datastoreItem>
</file>

<file path=customXml/itemProps2.xml><?xml version="1.0" encoding="utf-8"?>
<ds:datastoreItem xmlns:ds="http://schemas.openxmlformats.org/officeDocument/2006/customXml" ds:itemID="{D68ECD72-7A52-451C-863D-03007E5780FC}">
  <ds:schemaRefs>
    <ds:schemaRef ds:uri="http://purl.org/dc/dcmitype/"/>
    <ds:schemaRef ds:uri="http://schemas.microsoft.com/office/infopath/2007/PartnerControls"/>
    <ds:schemaRef ds:uri="http://schemas.microsoft.com/office/2006/documentManagement/types"/>
    <ds:schemaRef ds:uri="http://purl.org/dc/elements/1.1/"/>
    <ds:schemaRef ds:uri="f9f371a4-701f-4c31-9027-5e88191c67d2"/>
    <ds:schemaRef ds:uri="http://schemas.microsoft.com/office/2006/metadata/properties"/>
    <ds:schemaRef ds:uri="4cc1ab43-6037-45ae-8bd4-9cceb6b1a12d"/>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56190727-C9B9-41CA-9C70-04F023289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f371a4-701f-4c31-9027-5e88191c67d2"/>
    <ds:schemaRef ds:uri="4cc1ab43-6037-45ae-8bd4-9cceb6b1a1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TotalTime>
  <Words>898</Words>
  <Application>Microsoft Office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Roboto Light</vt:lpstr>
      <vt:lpstr>Roboto Slab</vt:lpstr>
      <vt:lpstr>Roboto Slab Light</vt:lpstr>
      <vt:lpstr>Office Theme</vt:lpstr>
      <vt:lpstr>Evergage Demo Draft</vt:lpstr>
      <vt:lpstr>Web campaigns and Templates</vt:lpstr>
      <vt:lpstr>Setting up a campaign</vt:lpstr>
      <vt:lpstr>Template config</vt:lpstr>
      <vt:lpstr>A/B Test Campaigns</vt:lpstr>
      <vt:lpstr>Template config</vt:lpstr>
      <vt:lpstr>Creating an A/B Test</vt:lpstr>
      <vt:lpstr>Editing experience in A/B Test </vt:lpstr>
      <vt:lpstr>Sitemap &amp; Catalog</vt:lpstr>
      <vt:lpstr>Sitemap</vt:lpstr>
      <vt:lpstr>Activities in Sitemap.</vt:lpstr>
      <vt:lpstr>Catalog Setup</vt:lpstr>
      <vt:lpstr>Catalog in Evergage</vt:lpstr>
      <vt:lpstr>Unified Customer Profile</vt:lpstr>
      <vt:lpstr>Building Customer Profile</vt:lpstr>
      <vt:lpstr>User Profile in Evergage</vt:lpstr>
      <vt:lpstr>Gears</vt:lpstr>
      <vt:lpstr>What is a Gear</vt:lpstr>
      <vt:lpstr>Creating Gears</vt:lpstr>
      <vt:lpstr>Open Items</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Evergage Demo Draft</dc:title>
  <dc:creator>Kashyap, Akshay</dc:creator>
  <cp:lastModifiedBy>Bhattacharyya, Deboleena</cp:lastModifiedBy>
  <cp:revision>22</cp:revision>
  <dcterms:created xsi:type="dcterms:W3CDTF">2020-07-09T11:39:46Z</dcterms:created>
  <dcterms:modified xsi:type="dcterms:W3CDTF">2020-07-14T13:57:22Z</dcterms:modified>
</cp:coreProperties>
</file>